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50"/>
  </p:notesMasterIdLst>
  <p:sldIdLst>
    <p:sldId id="326" r:id="rId6"/>
    <p:sldId id="327" r:id="rId7"/>
    <p:sldId id="294" r:id="rId8"/>
    <p:sldId id="317" r:id="rId9"/>
    <p:sldId id="318" r:id="rId10"/>
    <p:sldId id="296" r:id="rId11"/>
    <p:sldId id="325" r:id="rId12"/>
    <p:sldId id="298" r:id="rId13"/>
    <p:sldId id="278" r:id="rId14"/>
    <p:sldId id="279" r:id="rId15"/>
    <p:sldId id="280" r:id="rId16"/>
    <p:sldId id="281" r:id="rId17"/>
    <p:sldId id="282" r:id="rId18"/>
    <p:sldId id="283" r:id="rId19"/>
    <p:sldId id="319" r:id="rId20"/>
    <p:sldId id="320" r:id="rId21"/>
    <p:sldId id="284" r:id="rId22"/>
    <p:sldId id="285" r:id="rId23"/>
    <p:sldId id="286" r:id="rId24"/>
    <p:sldId id="288" r:id="rId25"/>
    <p:sldId id="289" r:id="rId26"/>
    <p:sldId id="290" r:id="rId27"/>
    <p:sldId id="291" r:id="rId28"/>
    <p:sldId id="321" r:id="rId29"/>
    <p:sldId id="292" r:id="rId30"/>
    <p:sldId id="323" r:id="rId31"/>
    <p:sldId id="328" r:id="rId32"/>
    <p:sldId id="274" r:id="rId33"/>
    <p:sldId id="277" r:id="rId34"/>
    <p:sldId id="300" r:id="rId35"/>
    <p:sldId id="302" r:id="rId36"/>
    <p:sldId id="312" r:id="rId37"/>
    <p:sldId id="304" r:id="rId38"/>
    <p:sldId id="303" r:id="rId39"/>
    <p:sldId id="299" r:id="rId40"/>
    <p:sldId id="301" r:id="rId41"/>
    <p:sldId id="257" r:id="rId42"/>
    <p:sldId id="314" r:id="rId43"/>
    <p:sldId id="307" r:id="rId44"/>
    <p:sldId id="316" r:id="rId45"/>
    <p:sldId id="308" r:id="rId46"/>
    <p:sldId id="309" r:id="rId47"/>
    <p:sldId id="310" r:id="rId48"/>
    <p:sldId id="315" r:id="rId49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eUcyzS0veCQtbuPDuquXQA==" hashData="3aj4NTirQDX+ETEjd7ObJnbxNEY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1B5A"/>
    <a:srgbClr val="E2935C"/>
    <a:srgbClr val="E2865D"/>
    <a:srgbClr val="D5805A"/>
    <a:srgbClr val="856C40"/>
    <a:srgbClr val="1717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39" autoAdjust="0"/>
    <p:restoredTop sz="92943" autoAdjust="0"/>
  </p:normalViewPr>
  <p:slideViewPr>
    <p:cSldViewPr>
      <p:cViewPr>
        <p:scale>
          <a:sx n="112" d="100"/>
          <a:sy n="112" d="100"/>
        </p:scale>
        <p:origin x="-324" y="24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609A26-4996-4FA1-A11F-8881EB647913}" type="datetimeFigureOut">
              <a:rPr lang="en-US" smtClean="0"/>
              <a:t>12/10/2014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E96051-2183-46E1-B855-2CBB56F33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73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3CEAE-C52D-4C4B-81E4-362F00674311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908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3CEAE-C52D-4C4B-81E4-362F00674311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401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3CEAE-C52D-4C4B-81E4-362F00674311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924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83CCA-56DE-4346-9A1F-70B7761811B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5265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83CCA-56DE-4346-9A1F-70B7761811B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526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2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4CDE6-F6B2-4D7A-B7C8-DFCDCFC45B4A}" type="datetimeFigureOut">
              <a:rPr lang="en-US" smtClean="0"/>
              <a:t>12/10/2014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D80F3-FB53-4A6F-A4E2-9452582A9C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242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4CDE6-F6B2-4D7A-B7C8-DFCDCFC45B4A}" type="datetimeFigureOut">
              <a:rPr lang="en-US" smtClean="0"/>
              <a:t>12/10/2014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D80F3-FB53-4A6F-A4E2-9452582A9C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935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4CDE6-F6B2-4D7A-B7C8-DFCDCFC45B4A}" type="datetimeFigureOut">
              <a:rPr lang="en-US" smtClean="0"/>
              <a:t>12/10/2014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D80F3-FB53-4A6F-A4E2-9452582A9C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7788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2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FF3911D6-7F34-43E6-8650-567FE8AEF52F}" type="datetimeFigureOut">
              <a:rPr lang="en-US" smtClean="0">
                <a:solidFill>
                  <a:prstClr val="black"/>
                </a:solidFill>
              </a:rPr>
              <a:pPr/>
              <a:t>12/10/2014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DF35AAAB-121F-457A-86DE-A256F5C5DB3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7254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1400" b="1" cap="small" baseline="0"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1400" b="1" cap="small" baseline="0">
                <a:latin typeface="+mj-lt"/>
              </a:defRPr>
            </a:lvl1pPr>
            <a:lvl2pPr>
              <a:defRPr sz="1400" b="1" cap="small" baseline="0">
                <a:latin typeface="+mj-lt"/>
              </a:defRPr>
            </a:lvl2pPr>
            <a:lvl3pPr>
              <a:defRPr sz="1400" b="1" cap="small" baseline="0">
                <a:latin typeface="+mj-lt"/>
              </a:defRPr>
            </a:lvl3pPr>
            <a:lvl4pPr>
              <a:defRPr sz="1400" b="1" cap="small" baseline="0">
                <a:latin typeface="+mj-lt"/>
              </a:defRPr>
            </a:lvl4pPr>
            <a:lvl5pPr>
              <a:defRPr sz="1400" b="1" cap="small" baseline="0"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400" b="1" cap="small" baseline="0">
                <a:latin typeface="+mj-lt"/>
              </a:defRPr>
            </a:lvl1pPr>
          </a:lstStyle>
          <a:p>
            <a:fld id="{FF3911D6-7F34-43E6-8650-567FE8AEF52F}" type="datetimeFigureOut">
              <a:rPr lang="en-US" smtClean="0">
                <a:solidFill>
                  <a:prstClr val="black"/>
                </a:solidFill>
              </a:rPr>
              <a:pPr/>
              <a:t>12/10/2014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400" b="1" cap="small" baseline="0">
                <a:latin typeface="+mj-lt"/>
              </a:defRPr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400" b="1" cap="small" baseline="0">
                <a:latin typeface="+mj-lt"/>
              </a:defRPr>
            </a:lvl1pPr>
          </a:lstStyle>
          <a:p>
            <a:fld id="{DF35AAAB-121F-457A-86DE-A256F5C5DB3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4671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FF3911D6-7F34-43E6-8650-567FE8AEF52F}" type="datetimeFigureOut">
              <a:rPr lang="en-US" smtClean="0">
                <a:solidFill>
                  <a:prstClr val="black"/>
                </a:solidFill>
              </a:rPr>
              <a:pPr/>
              <a:t>12/10/2014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DF35AAAB-121F-457A-86DE-A256F5C5DB3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6636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3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3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FF3911D6-7F34-43E6-8650-567FE8AEF52F}" type="datetimeFigureOut">
              <a:rPr lang="en-US" smtClean="0">
                <a:solidFill>
                  <a:prstClr val="black"/>
                </a:solidFill>
              </a:rPr>
              <a:pPr/>
              <a:t>12/10/2014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DF35AAAB-121F-457A-86DE-A256F5C5DB3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2778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FF3911D6-7F34-43E6-8650-567FE8AEF52F}" type="datetimeFigureOut">
              <a:rPr lang="en-US" smtClean="0">
                <a:solidFill>
                  <a:prstClr val="black"/>
                </a:solidFill>
              </a:rPr>
              <a:pPr/>
              <a:t>12/10/2014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DF35AAAB-121F-457A-86DE-A256F5C5DB3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4102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FF3911D6-7F34-43E6-8650-567FE8AEF52F}" type="datetimeFigureOut">
              <a:rPr lang="en-US" smtClean="0">
                <a:solidFill>
                  <a:prstClr val="black"/>
                </a:solidFill>
              </a:rPr>
              <a:pPr/>
              <a:t>12/10/2014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DF35AAAB-121F-457A-86DE-A256F5C5DB3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9348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FF3911D6-7F34-43E6-8650-567FE8AEF52F}" type="datetimeFigureOut">
              <a:rPr lang="en-US" smtClean="0">
                <a:solidFill>
                  <a:prstClr val="black"/>
                </a:solidFill>
              </a:rPr>
              <a:pPr/>
              <a:t>12/10/2014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DF35AAAB-121F-457A-86DE-A256F5C5DB3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322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8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FF3911D6-7F34-43E6-8650-567FE8AEF52F}" type="datetimeFigureOut">
              <a:rPr lang="en-US" smtClean="0">
                <a:solidFill>
                  <a:prstClr val="black"/>
                </a:solidFill>
              </a:rPr>
              <a:pPr/>
              <a:t>12/10/2014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DF35AAAB-121F-457A-86DE-A256F5C5DB3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139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4CDE6-F6B2-4D7A-B7C8-DFCDCFC45B4A}" type="datetimeFigureOut">
              <a:rPr lang="en-US" smtClean="0"/>
              <a:t>12/10/2014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D80F3-FB53-4A6F-A4E2-9452582A9C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7981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4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FF3911D6-7F34-43E6-8650-567FE8AEF52F}" type="datetimeFigureOut">
              <a:rPr lang="en-US" smtClean="0">
                <a:solidFill>
                  <a:prstClr val="black"/>
                </a:solidFill>
              </a:rPr>
              <a:pPr/>
              <a:t>12/10/2014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DF35AAAB-121F-457A-86DE-A256F5C5DB3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3520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FF3911D6-7F34-43E6-8650-567FE8AEF52F}" type="datetimeFigureOut">
              <a:rPr lang="en-US" smtClean="0">
                <a:solidFill>
                  <a:prstClr val="black"/>
                </a:solidFill>
              </a:rPr>
              <a:pPr/>
              <a:t>12/10/2014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DF35AAAB-121F-457A-86DE-A256F5C5DB3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2644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1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FF3911D6-7F34-43E6-8650-567FE8AEF52F}" type="datetimeFigureOut">
              <a:rPr lang="en-US" smtClean="0">
                <a:solidFill>
                  <a:prstClr val="black"/>
                </a:solidFill>
              </a:rPr>
              <a:pPr/>
              <a:t>12/10/2014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DF35AAAB-121F-457A-86DE-A256F5C5DB3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2992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8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FF3911D6-7F34-43E6-8650-567FE8AEF52F}" type="datetimeFigureOut">
              <a:rPr lang="en-US" smtClean="0">
                <a:solidFill>
                  <a:prstClr val="black"/>
                </a:solidFill>
              </a:rPr>
              <a:pPr/>
              <a:t>12/10/2014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DF35AAAB-121F-457A-86DE-A256F5C5DB3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9007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1400" b="1" cap="small" baseline="0"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1400" b="1" cap="small" baseline="0">
                <a:latin typeface="+mj-lt"/>
              </a:defRPr>
            </a:lvl1pPr>
            <a:lvl2pPr>
              <a:defRPr sz="1400" b="1" cap="small" baseline="0">
                <a:latin typeface="+mj-lt"/>
              </a:defRPr>
            </a:lvl2pPr>
            <a:lvl3pPr>
              <a:defRPr sz="1400" b="1" cap="small" baseline="0">
                <a:latin typeface="+mj-lt"/>
              </a:defRPr>
            </a:lvl3pPr>
            <a:lvl4pPr>
              <a:defRPr sz="1400" b="1" cap="small" baseline="0">
                <a:latin typeface="+mj-lt"/>
              </a:defRPr>
            </a:lvl4pPr>
            <a:lvl5pPr>
              <a:defRPr sz="1400" b="1" cap="small" baseline="0"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400" b="1" cap="small" baseline="0">
                <a:latin typeface="+mj-lt"/>
              </a:defRPr>
            </a:lvl1pPr>
          </a:lstStyle>
          <a:p>
            <a:fld id="{FF3911D6-7F34-43E6-8650-567FE8AEF52F}" type="datetimeFigureOut">
              <a:rPr lang="en-US" smtClean="0">
                <a:solidFill>
                  <a:prstClr val="black"/>
                </a:solidFill>
              </a:rPr>
              <a:pPr/>
              <a:t>12/10/2014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400" b="1" cap="small" baseline="0">
                <a:latin typeface="+mj-lt"/>
              </a:defRPr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400" b="1" cap="small" baseline="0">
                <a:latin typeface="+mj-lt"/>
              </a:defRPr>
            </a:lvl1pPr>
          </a:lstStyle>
          <a:p>
            <a:fld id="{DF35AAAB-121F-457A-86DE-A256F5C5DB3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3013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FF3911D6-7F34-43E6-8650-567FE8AEF52F}" type="datetimeFigureOut">
              <a:rPr lang="en-US" smtClean="0">
                <a:solidFill>
                  <a:prstClr val="black"/>
                </a:solidFill>
              </a:rPr>
              <a:pPr/>
              <a:t>12/10/2014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DF35AAAB-121F-457A-86DE-A256F5C5DB3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4343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3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3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FF3911D6-7F34-43E6-8650-567FE8AEF52F}" type="datetimeFigureOut">
              <a:rPr lang="en-US" smtClean="0">
                <a:solidFill>
                  <a:prstClr val="black"/>
                </a:solidFill>
              </a:rPr>
              <a:pPr/>
              <a:t>12/10/2014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DF35AAAB-121F-457A-86DE-A256F5C5DB3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4612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FF3911D6-7F34-43E6-8650-567FE8AEF52F}" type="datetimeFigureOut">
              <a:rPr lang="en-US" smtClean="0">
                <a:solidFill>
                  <a:prstClr val="black"/>
                </a:solidFill>
              </a:rPr>
              <a:pPr/>
              <a:t>12/10/2014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DF35AAAB-121F-457A-86DE-A256F5C5DB3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3590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FF3911D6-7F34-43E6-8650-567FE8AEF52F}" type="datetimeFigureOut">
              <a:rPr lang="en-US" smtClean="0">
                <a:solidFill>
                  <a:prstClr val="black"/>
                </a:solidFill>
              </a:rPr>
              <a:pPr/>
              <a:t>12/10/2014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DF35AAAB-121F-457A-86DE-A256F5C5DB3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5466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FF3911D6-7F34-43E6-8650-567FE8AEF52F}" type="datetimeFigureOut">
              <a:rPr lang="en-US" smtClean="0">
                <a:solidFill>
                  <a:prstClr val="black"/>
                </a:solidFill>
              </a:rPr>
              <a:pPr/>
              <a:t>12/10/2014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DF35AAAB-121F-457A-86DE-A256F5C5DB3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688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4CDE6-F6B2-4D7A-B7C8-DFCDCFC45B4A}" type="datetimeFigureOut">
              <a:rPr lang="en-US" smtClean="0"/>
              <a:t>12/10/2014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D80F3-FB53-4A6F-A4E2-9452582A9C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3241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4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FF3911D6-7F34-43E6-8650-567FE8AEF52F}" type="datetimeFigureOut">
              <a:rPr lang="en-US" smtClean="0">
                <a:solidFill>
                  <a:prstClr val="black"/>
                </a:solidFill>
              </a:rPr>
              <a:pPr/>
              <a:t>12/10/2014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DF35AAAB-121F-457A-86DE-A256F5C5DB3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5624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0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FF3911D6-7F34-43E6-8650-567FE8AEF52F}" type="datetimeFigureOut">
              <a:rPr lang="en-US" smtClean="0">
                <a:solidFill>
                  <a:prstClr val="black"/>
                </a:solidFill>
              </a:rPr>
              <a:pPr/>
              <a:t>12/10/2014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DF35AAAB-121F-457A-86DE-A256F5C5DB3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3261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FF3911D6-7F34-43E6-8650-567FE8AEF52F}" type="datetimeFigureOut">
              <a:rPr lang="en-US" smtClean="0">
                <a:solidFill>
                  <a:prstClr val="black"/>
                </a:solidFill>
              </a:rPr>
              <a:pPr/>
              <a:t>12/10/2014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DF35AAAB-121F-457A-86DE-A256F5C5DB3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1542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1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FF3911D6-7F34-43E6-8650-567FE8AEF52F}" type="datetimeFigureOut">
              <a:rPr lang="en-US" smtClean="0">
                <a:solidFill>
                  <a:prstClr val="black"/>
                </a:solidFill>
              </a:rPr>
              <a:pPr/>
              <a:t>12/10/2014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DF35AAAB-121F-457A-86DE-A256F5C5DB3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9288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22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B5118-CFAD-43BD-A5F3-377B51B0C8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9523-4705-4279-B7D3-526E28DF73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4654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8152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B5118-CFAD-43BD-A5F3-377B51B0C8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9523-4705-4279-B7D3-526E28DF73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7188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3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3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B5118-CFAD-43BD-A5F3-377B51B0C8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9523-4705-4279-B7D3-526E28DF73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1447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B5118-CFAD-43BD-A5F3-377B51B0C8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9523-4705-4279-B7D3-526E28DF73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6832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B5118-CFAD-43BD-A5F3-377B51B0C8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9523-4705-4279-B7D3-526E28DF73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361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4CDE6-F6B2-4D7A-B7C8-DFCDCFC45B4A}" type="datetimeFigureOut">
              <a:rPr lang="en-US" smtClean="0"/>
              <a:t>12/10/2014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D80F3-FB53-4A6F-A4E2-9452582A9C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8988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B5118-CFAD-43BD-A5F3-377B51B0C8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9523-4705-4279-B7D3-526E28DF73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4189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4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B5118-CFAD-43BD-A5F3-377B51B0C8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9523-4705-4279-B7D3-526E28DF73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5030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434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B5118-CFAD-43BD-A5F3-377B51B0C8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9523-4705-4279-B7D3-526E28DF73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2817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B5118-CFAD-43BD-A5F3-377B51B0C8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9523-4705-4279-B7D3-526E28DF73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8495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B5118-CFAD-43BD-A5F3-377B51B0C8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9523-4705-4279-B7D3-526E28DF73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2402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1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B5118-CFAD-43BD-A5F3-377B51B0C8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9523-4705-4279-B7D3-526E28DF73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4251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6343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B5118-CFAD-43BD-A5F3-377B51B0C8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9523-4705-4279-B7D3-526E28DF73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5245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3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3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B5118-CFAD-43BD-A5F3-377B51B0C8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9523-4705-4279-B7D3-526E28DF73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6638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B5118-CFAD-43BD-A5F3-377B51B0C8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9523-4705-4279-B7D3-526E28DF73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035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4CDE6-F6B2-4D7A-B7C8-DFCDCFC45B4A}" type="datetimeFigureOut">
              <a:rPr lang="en-US" smtClean="0"/>
              <a:t>12/10/2014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D80F3-FB53-4A6F-A4E2-9452582A9C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5673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B5118-CFAD-43BD-A5F3-377B51B0C8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9523-4705-4279-B7D3-526E28DF73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2805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B5118-CFAD-43BD-A5F3-377B51B0C8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9523-4705-4279-B7D3-526E28DF73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228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3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B5118-CFAD-43BD-A5F3-377B51B0C8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9523-4705-4279-B7D3-526E28DF73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7962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42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B5118-CFAD-43BD-A5F3-377B51B0C8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9523-4705-4279-B7D3-526E28DF73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8952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B5118-CFAD-43BD-A5F3-377B51B0C8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9523-4705-4279-B7D3-526E28DF73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3446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B5118-CFAD-43BD-A5F3-377B51B0C8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9523-4705-4279-B7D3-526E28DF73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126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4CDE6-F6B2-4D7A-B7C8-DFCDCFC45B4A}" type="datetimeFigureOut">
              <a:rPr lang="en-US" smtClean="0"/>
              <a:t>12/10/2014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D80F3-FB53-4A6F-A4E2-9452582A9C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7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4CDE6-F6B2-4D7A-B7C8-DFCDCFC45B4A}" type="datetimeFigureOut">
              <a:rPr lang="en-US" smtClean="0"/>
              <a:t>12/10/2014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D80F3-FB53-4A6F-A4E2-9452582A9C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872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4CDE6-F6B2-4D7A-B7C8-DFCDCFC45B4A}" type="datetimeFigureOut">
              <a:rPr lang="en-US" smtClean="0"/>
              <a:t>12/10/2014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D80F3-FB53-4A6F-A4E2-9452582A9C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924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4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4CDE6-F6B2-4D7A-B7C8-DFCDCFC45B4A}" type="datetimeFigureOut">
              <a:rPr lang="en-US" smtClean="0"/>
              <a:t>12/10/2014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D80F3-FB53-4A6F-A4E2-9452582A9C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431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94CDE6-F6B2-4D7A-B7C8-DFCDCFC45B4A}" type="datetimeFigureOut">
              <a:rPr lang="en-US" smtClean="0"/>
              <a:t>12/10/2014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6D80F3-FB53-4A6F-A4E2-9452582A9C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732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4103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4749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6B5118-CFAD-43BD-A5F3-377B51B0C8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E9523-4705-4279-B7D3-526E28DF73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6273803"/>
            <a:ext cx="9144000" cy="584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9054" y="6418885"/>
            <a:ext cx="1272546" cy="34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637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6B5118-CFAD-43BD-A5F3-377B51B0C8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E9523-4705-4279-B7D3-526E28DF73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6273803"/>
            <a:ext cx="9144000" cy="584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054" y="6418878"/>
            <a:ext cx="1272546" cy="34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077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Relationship Id="rId5" Type="http://schemas.microsoft.com/office/2007/relationships/hdphoto" Target="../media/hdphoto4.wdp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5.wdp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61.png"/><Relationship Id="rId7" Type="http://schemas.openxmlformats.org/officeDocument/2006/relationships/image" Target="../media/image7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61.png"/><Relationship Id="rId7" Type="http://schemas.openxmlformats.org/officeDocument/2006/relationships/image" Target="../media/image8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2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6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34.xml"/><Relationship Id="rId6" Type="http://schemas.microsoft.com/office/2007/relationships/hdphoto" Target="../media/hdphoto7.wdp"/><Relationship Id="rId5" Type="http://schemas.openxmlformats.org/officeDocument/2006/relationships/image" Target="../media/image95.png"/><Relationship Id="rId4" Type="http://schemas.microsoft.com/office/2007/relationships/hdphoto" Target="../media/hdphoto6.wdp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microsoft.com/office/2007/relationships/hdphoto" Target="../media/hdphoto12.wdp"/><Relationship Id="rId3" Type="http://schemas.openxmlformats.org/officeDocument/2006/relationships/image" Target="../media/image98.jpeg"/><Relationship Id="rId7" Type="http://schemas.microsoft.com/office/2007/relationships/hdphoto" Target="../media/hdphoto9.wdp"/><Relationship Id="rId12" Type="http://schemas.openxmlformats.org/officeDocument/2006/relationships/image" Target="../media/image103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00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0" Type="http://schemas.openxmlformats.org/officeDocument/2006/relationships/image" Target="../media/image102.png"/><Relationship Id="rId4" Type="http://schemas.openxmlformats.org/officeDocument/2006/relationships/image" Target="../media/image99.png"/><Relationship Id="rId9" Type="http://schemas.microsoft.com/office/2007/relationships/hdphoto" Target="../media/hdphoto10.wdp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98.jpeg"/><Relationship Id="rId7" Type="http://schemas.microsoft.com/office/2007/relationships/hdphoto" Target="../media/hdphoto13.wdp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04.png"/><Relationship Id="rId11" Type="http://schemas.microsoft.com/office/2007/relationships/hdphoto" Target="../media/hdphoto15.wdp"/><Relationship Id="rId5" Type="http://schemas.microsoft.com/office/2007/relationships/hdphoto" Target="../media/hdphoto8.wdp"/><Relationship Id="rId10" Type="http://schemas.openxmlformats.org/officeDocument/2006/relationships/image" Target="../media/image106.png"/><Relationship Id="rId4" Type="http://schemas.openxmlformats.org/officeDocument/2006/relationships/image" Target="../media/image99.png"/><Relationship Id="rId9" Type="http://schemas.microsoft.com/office/2007/relationships/hdphoto" Target="../media/hdphoto14.wdp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2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0.png"/><Relationship Id="rId7" Type="http://schemas.openxmlformats.org/officeDocument/2006/relationships/image" Target="../media/image1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S_CH_r1_T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84014" y="556254"/>
            <a:ext cx="5775972" cy="574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08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ess5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92" y="0"/>
            <a:ext cx="3566012" cy="6858000"/>
          </a:xfrm>
          <a:prstGeom prst="rect">
            <a:avLst/>
          </a:prstGeom>
        </p:spPr>
      </p:pic>
      <p:pic>
        <p:nvPicPr>
          <p:cNvPr id="5" name="Picture 4" descr="Beauty Expert, Amber Ridinger, Announces Lumière de Vie - Boston Fashion | Examiner.com 2014-01-28 17-13-17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2292" y="6883"/>
            <a:ext cx="4709012" cy="6851116"/>
          </a:xfrm>
          <a:prstGeom prst="rect">
            <a:avLst/>
          </a:prstGeom>
        </p:spPr>
      </p:pic>
      <p:sp>
        <p:nvSpPr>
          <p:cNvPr id="12" name="Right Triangle 11"/>
          <p:cNvSpPr/>
          <p:nvPr/>
        </p:nvSpPr>
        <p:spPr>
          <a:xfrm flipH="1">
            <a:off x="5105400" y="-10208"/>
            <a:ext cx="4038596" cy="6868207"/>
          </a:xfrm>
          <a:prstGeom prst="rtTriangle">
            <a:avLst/>
          </a:prstGeom>
          <a:solidFill>
            <a:schemeClr val="tx1">
              <a:lumMod val="85000"/>
              <a:lumOff val="1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400" dirty="0" smtClean="0">
              <a:ln w="3175">
                <a:noFill/>
              </a:ln>
              <a:solidFill>
                <a:prstClr val="white"/>
              </a:solidFill>
              <a:latin typeface="AvantGarde Bk BT" pitchFamily="34" charset="0"/>
              <a:cs typeface="Helvetica Neue"/>
            </a:endParaRPr>
          </a:p>
        </p:txBody>
      </p:sp>
      <p:sp>
        <p:nvSpPr>
          <p:cNvPr id="14" name="Right Triangle 13"/>
          <p:cNvSpPr/>
          <p:nvPr/>
        </p:nvSpPr>
        <p:spPr>
          <a:xfrm flipH="1" flipV="1">
            <a:off x="7162800" y="-10208"/>
            <a:ext cx="1981194" cy="2728008"/>
          </a:xfrm>
          <a:prstGeom prst="rtTriangle">
            <a:avLst/>
          </a:prstGeom>
          <a:solidFill>
            <a:srgbClr val="8D7249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58000" y="3693855"/>
            <a:ext cx="209196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b="1" i="1" dirty="0">
                <a:solidFill>
                  <a:srgbClr val="FFFFFF"/>
                </a:solidFill>
                <a:ea typeface="Apple LiGothic Medium"/>
                <a:cs typeface="Apple LiGothic Medium"/>
              </a:rPr>
              <a:t>Lumière de </a:t>
            </a:r>
            <a:r>
              <a:rPr lang="en-US" sz="1600" b="1" i="1" dirty="0" smtClean="0">
                <a:solidFill>
                  <a:srgbClr val="FFFFFF"/>
                </a:solidFill>
                <a:ea typeface="Apple LiGothic Medium"/>
                <a:cs typeface="Apple LiGothic Medium"/>
              </a:rPr>
              <a:t>Vie</a:t>
            </a:r>
            <a:r>
              <a:rPr lang="en-US" sz="1600" b="1" i="1" dirty="0" smtClean="0">
                <a:solidFill>
                  <a:srgbClr val="FFFFFF"/>
                </a:solidFill>
                <a:latin typeface="Calibri"/>
                <a:ea typeface="Apple LiGothic Medium"/>
                <a:cs typeface="Apple LiGothic Medium"/>
              </a:rPr>
              <a:t>®</a:t>
            </a:r>
          </a:p>
          <a:p>
            <a:pPr algn="r"/>
            <a:r>
              <a:rPr lang="en-US" sz="1600" b="1" i="1" dirty="0" err="1" smtClean="0">
                <a:solidFill>
                  <a:srgbClr val="FFFFFF"/>
                </a:solidFill>
                <a:ea typeface="Apple LiGothic Medium"/>
                <a:cs typeface="Apple LiGothic Medium"/>
              </a:rPr>
              <a:t>極緻研亮護膚系列促進肌膚剔透明亮</a:t>
            </a:r>
            <a:r>
              <a:rPr lang="en-US" sz="1600" b="1" i="1" dirty="0" err="1">
                <a:solidFill>
                  <a:srgbClr val="FFFFFF"/>
                </a:solidFill>
                <a:ea typeface="Apple LiGothic Medium"/>
                <a:cs typeface="Apple LiGothic Medium"/>
              </a:rPr>
              <a:t>，煥發年輕再生光彩</a:t>
            </a:r>
            <a:endParaRPr lang="en-US" sz="1600" b="1" dirty="0">
              <a:solidFill>
                <a:srgbClr val="FFFFFF"/>
              </a:solidFill>
              <a:ea typeface="Apple LiGothic Medium"/>
              <a:cs typeface="Apple LiGothic Medium"/>
            </a:endParaRPr>
          </a:p>
          <a:p>
            <a:pPr algn="r"/>
            <a:endParaRPr lang="en-US" sz="1600" b="1" i="1" cap="small" dirty="0" smtClean="0">
              <a:solidFill>
                <a:prstClr val="white"/>
              </a:solidFill>
              <a:cs typeface="Helvetica Neue"/>
            </a:endParaRPr>
          </a:p>
          <a:p>
            <a:pPr algn="r"/>
            <a:r>
              <a:rPr lang="en-US" sz="1600" b="1" i="1" cap="small" dirty="0" smtClean="0">
                <a:solidFill>
                  <a:prstClr val="white"/>
                </a:solidFill>
                <a:cs typeface="Helvetica Neue"/>
              </a:rPr>
              <a:t>Lumière </a:t>
            </a:r>
            <a:r>
              <a:rPr lang="en-US" sz="1600" b="1" i="1" cap="small" dirty="0">
                <a:solidFill>
                  <a:prstClr val="white"/>
                </a:solidFill>
                <a:cs typeface="Helvetica Neue"/>
              </a:rPr>
              <a:t>de </a:t>
            </a:r>
            <a:r>
              <a:rPr lang="en-US" sz="1600" b="1" i="1" cap="small" dirty="0" smtClean="0">
                <a:solidFill>
                  <a:prstClr val="white"/>
                </a:solidFill>
                <a:cs typeface="Helvetica Neue"/>
              </a:rPr>
              <a:t>Vie</a:t>
            </a:r>
            <a:r>
              <a:rPr lang="en-US" sz="1600" b="1" i="1" cap="small" dirty="0" smtClean="0">
                <a:solidFill>
                  <a:prstClr val="white"/>
                </a:solidFill>
                <a:latin typeface="Calibri"/>
                <a:cs typeface="Helvetica Neue"/>
              </a:rPr>
              <a:t>®</a:t>
            </a:r>
            <a:r>
              <a:rPr lang="en-US" sz="1600" b="1" i="1" cap="small" dirty="0" smtClean="0">
                <a:solidFill>
                  <a:prstClr val="white"/>
                </a:solidFill>
                <a:cs typeface="Helvetica Neue"/>
              </a:rPr>
              <a:t> </a:t>
            </a:r>
            <a:r>
              <a:rPr lang="en-US" sz="1600" b="1" i="1" cap="small" dirty="0">
                <a:solidFill>
                  <a:prstClr val="white"/>
                </a:solidFill>
                <a:cs typeface="Helvetica Neue"/>
              </a:rPr>
              <a:t>promotes a revitalized radiance, improved clarity and </a:t>
            </a:r>
            <a:r>
              <a:rPr lang="en-US" sz="1600" b="1" i="1" cap="small" dirty="0" smtClean="0">
                <a:solidFill>
                  <a:prstClr val="white"/>
                </a:solidFill>
                <a:cs typeface="Helvetica Neue"/>
              </a:rPr>
              <a:t>younger- looking skin</a:t>
            </a:r>
            <a:endParaRPr lang="en-US" sz="1600" dirty="0">
              <a:solidFill>
                <a:prstClr val="white"/>
              </a:solidFill>
            </a:endParaRPr>
          </a:p>
        </p:txBody>
      </p:sp>
      <p:pic>
        <p:nvPicPr>
          <p:cNvPr id="16" name="Picture 15" descr="Lumiere de Vie®_logo_872.pn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5152" y="6273800"/>
            <a:ext cx="830273" cy="33210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924794" y="381000"/>
            <a:ext cx="121920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800" u="dotted" dirty="0" smtClean="0">
                <a:solidFill>
                  <a:prstClr val="white"/>
                </a:solidFill>
                <a:latin typeface="Candara" panose="020E0502030303020204" pitchFamily="34" charset="0"/>
                <a:cs typeface="35 Helvetica Thin"/>
              </a:rPr>
              <a:t>mydailycafe.com</a:t>
            </a:r>
          </a:p>
          <a:p>
            <a:pPr algn="r"/>
            <a:r>
              <a:rPr lang="en-US" sz="800" u="dotted" dirty="0" smtClean="0">
                <a:solidFill>
                  <a:prstClr val="white"/>
                </a:solidFill>
                <a:latin typeface="Candara" panose="020E0502030303020204" pitchFamily="34" charset="0"/>
                <a:cs typeface="35 Helvetica Thin"/>
              </a:rPr>
              <a:t>and examiner.com</a:t>
            </a:r>
            <a:endParaRPr lang="en-US" sz="800" u="dotted" dirty="0">
              <a:solidFill>
                <a:prstClr val="white"/>
              </a:solidFill>
              <a:latin typeface="Candara" panose="020E0502030303020204" pitchFamily="34" charset="0"/>
              <a:cs typeface="35 Helvetica Thin"/>
            </a:endParaRPr>
          </a:p>
        </p:txBody>
      </p:sp>
    </p:spTree>
    <p:extLst>
      <p:ext uri="{BB962C8B-B14F-4D97-AF65-F5344CB8AC3E}">
        <p14:creationId xmlns:p14="http://schemas.microsoft.com/office/powerpoint/2010/main" val="232223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32127"/>
            <a:ext cx="9144000" cy="6825876"/>
            <a:chOff x="0" y="24093"/>
            <a:chExt cx="4668745" cy="2743795"/>
          </a:xfrm>
        </p:grpSpPr>
        <p:pic>
          <p:nvPicPr>
            <p:cNvPr id="16" name="Picture 15" descr="Sara_BeforeAfter_After_New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20707" y="24093"/>
              <a:ext cx="2348038" cy="2743795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5" name="Picture 14" descr="027 (2)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4688"/>
              <a:ext cx="2342784" cy="274320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</p:grpSp>
      <p:sp>
        <p:nvSpPr>
          <p:cNvPr id="3" name="Round Same Side Corner Rectangle 2"/>
          <p:cNvSpPr/>
          <p:nvPr/>
        </p:nvSpPr>
        <p:spPr>
          <a:xfrm flipV="1">
            <a:off x="1388074" y="30621"/>
            <a:ext cx="1812326" cy="609600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ound Same Side Corner Rectangle 12"/>
          <p:cNvSpPr/>
          <p:nvPr/>
        </p:nvSpPr>
        <p:spPr>
          <a:xfrm flipV="1">
            <a:off x="6019800" y="0"/>
            <a:ext cx="1812326" cy="609600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88074" y="98989"/>
            <a:ext cx="1812326" cy="43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rgbClr val="856C40"/>
                </a:solidFill>
                <a:latin typeface="Apple LiGothic Medium"/>
                <a:ea typeface="Apple LiGothic Medium"/>
                <a:cs typeface="Apple LiGothic Medium"/>
              </a:rPr>
              <a:t>使用前</a:t>
            </a:r>
            <a:r>
              <a:rPr lang="en-US" dirty="0"/>
              <a:t> </a:t>
            </a:r>
            <a:endParaRPr lang="en-US" dirty="0" smtClean="0"/>
          </a:p>
          <a:p>
            <a:pPr algn="ctr"/>
            <a:r>
              <a:rPr lang="en-US" b="1" dirty="0" smtClean="0">
                <a:solidFill>
                  <a:srgbClr val="8D7249"/>
                </a:solidFill>
              </a:rPr>
              <a:t>BEFORE</a:t>
            </a:r>
            <a:endParaRPr lang="en-US" b="1" dirty="0">
              <a:solidFill>
                <a:srgbClr val="8D7249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027728" y="88900"/>
            <a:ext cx="1812326" cy="43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856C40"/>
                </a:solidFill>
                <a:latin typeface="Apple LiGothic Medium"/>
                <a:ea typeface="Apple LiGothic Medium"/>
                <a:cs typeface="Apple LiGothic Medium"/>
              </a:rPr>
              <a:t>使用後</a:t>
            </a:r>
            <a:endParaRPr lang="en-US" b="1" dirty="0" smtClean="0">
              <a:solidFill>
                <a:srgbClr val="8D7249"/>
              </a:solidFill>
            </a:endParaRPr>
          </a:p>
          <a:p>
            <a:pPr algn="ctr"/>
            <a:r>
              <a:rPr lang="en-US" b="1" dirty="0" smtClean="0">
                <a:solidFill>
                  <a:srgbClr val="8D7249"/>
                </a:solidFill>
              </a:rPr>
              <a:t>AFTER</a:t>
            </a:r>
            <a:endParaRPr lang="en-US" b="1" dirty="0">
              <a:solidFill>
                <a:srgbClr val="8D7249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096000" y="5588000"/>
            <a:ext cx="3061008" cy="1117600"/>
          </a:xfrm>
          <a:prstGeom prst="rect">
            <a:avLst/>
          </a:prstGeom>
          <a:solidFill>
            <a:schemeClr val="tx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i="1" dirty="0"/>
              <a:t>-Sara Bastian</a:t>
            </a:r>
            <a:endParaRPr lang="en-US" sz="1600" dirty="0"/>
          </a:p>
          <a:p>
            <a:r>
              <a:rPr lang="zh-TW" altLang="en-US" sz="1300" i="1" dirty="0">
                <a:ea typeface="Apple LiGothic Medium"/>
                <a:cs typeface="Apple LiGothic Medium"/>
              </a:rPr>
              <a:t>使用</a:t>
            </a:r>
            <a:r>
              <a:rPr lang="en-US" sz="1300" i="1" dirty="0">
                <a:ea typeface="Apple LiGothic Medium"/>
                <a:cs typeface="Apple LiGothic Medium"/>
              </a:rPr>
              <a:t>Lumière de </a:t>
            </a:r>
            <a:r>
              <a:rPr lang="en-US" sz="1300" i="1" dirty="0" err="1">
                <a:ea typeface="Apple LiGothic Medium"/>
                <a:cs typeface="Apple LiGothic Medium"/>
              </a:rPr>
              <a:t>Vie</a:t>
            </a:r>
            <a:r>
              <a:rPr lang="en-US" sz="1300" i="1" dirty="0" err="1" smtClean="0">
                <a:ea typeface="Apple LiGothic Medium"/>
                <a:cs typeface="Apple LiGothic Medium"/>
              </a:rPr>
              <a:t>極緻研亮護膚系列</a:t>
            </a:r>
            <a:endParaRPr lang="en-US" sz="1300" i="1" dirty="0" smtClean="0">
              <a:ea typeface="Apple LiGothic Medium"/>
              <a:cs typeface="Apple LiGothic Medium"/>
            </a:endParaRPr>
          </a:p>
          <a:p>
            <a:r>
              <a:rPr lang="zh-TW" altLang="en-US" sz="1300" i="1" dirty="0" smtClean="0">
                <a:ea typeface="Apple LiGothic Medium"/>
                <a:cs typeface="Apple LiGothic Medium"/>
              </a:rPr>
              <a:t>試用裝</a:t>
            </a:r>
            <a:endParaRPr lang="en-US" sz="1300" i="1" dirty="0">
              <a:solidFill>
                <a:prstClr val="white"/>
              </a:solidFill>
              <a:ea typeface="Apple LiGothic Medium"/>
              <a:cs typeface="Apple LiGothic Medium"/>
            </a:endParaRPr>
          </a:p>
          <a:p>
            <a:r>
              <a:rPr lang="en-US" sz="1100" i="1" dirty="0" smtClean="0">
                <a:solidFill>
                  <a:prstClr val="white"/>
                </a:solidFill>
                <a:cs typeface="Helvetica Neue Light"/>
              </a:rPr>
              <a:t>results </a:t>
            </a:r>
            <a:r>
              <a:rPr lang="en-US" sz="1100" i="1" dirty="0">
                <a:solidFill>
                  <a:prstClr val="white"/>
                </a:solidFill>
                <a:cs typeface="Helvetica Neue Light"/>
              </a:rPr>
              <a:t>after using Lumière de Vie Sample Packs</a:t>
            </a:r>
            <a:r>
              <a:rPr lang="en-US" sz="1600" i="1" dirty="0">
                <a:solidFill>
                  <a:prstClr val="white"/>
                </a:solidFill>
                <a:cs typeface="Helvetica Neue Light"/>
              </a:rPr>
              <a:t>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0" y="5588000"/>
            <a:ext cx="6027728" cy="1117600"/>
            <a:chOff x="0" y="4095750"/>
            <a:chExt cx="6027728" cy="838200"/>
          </a:xfrm>
        </p:grpSpPr>
        <p:sp>
          <p:nvSpPr>
            <p:cNvPr id="7" name="Rectangle 6"/>
            <p:cNvSpPr/>
            <p:nvPr/>
          </p:nvSpPr>
          <p:spPr>
            <a:xfrm>
              <a:off x="0" y="4095750"/>
              <a:ext cx="6027728" cy="838200"/>
            </a:xfrm>
            <a:prstGeom prst="rect">
              <a:avLst/>
            </a:prstGeom>
            <a:solidFill>
              <a:schemeClr val="tx1">
                <a:lumMod val="85000"/>
                <a:lumOff val="1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28800" algn="ctr">
                <a:tabLst>
                  <a:tab pos="2058988" algn="l"/>
                </a:tabLst>
              </a:pPr>
              <a:r>
                <a:rPr lang="zh-TW" altLang="en-US" dirty="0">
                  <a:latin typeface="Apple LiGothic Medium"/>
                  <a:ea typeface="Apple LiGothic Medium"/>
                  <a:cs typeface="Apple LiGothic Medium"/>
                </a:rPr>
                <a:t>我用了這些產品</a:t>
              </a:r>
              <a:r>
                <a:rPr lang="zh-TW" altLang="en-US" b="1" dirty="0">
                  <a:latin typeface="Apple LiGothic Medium"/>
                  <a:ea typeface="Apple LiGothic Medium"/>
                  <a:cs typeface="Apple LiGothic Medium"/>
                </a:rPr>
                <a:t>幾個月</a:t>
              </a:r>
              <a:r>
                <a:rPr lang="zh-TW" altLang="en-US" dirty="0">
                  <a:latin typeface="Apple LiGothic Medium"/>
                  <a:ea typeface="Apple LiGothic Medium"/>
                  <a:cs typeface="Apple LiGothic Medium"/>
                </a:rPr>
                <a:t>，</a:t>
              </a:r>
              <a:r>
                <a:rPr lang="zh-TW" altLang="en-US" b="1" dirty="0" smtClean="0">
                  <a:latin typeface="Apple LiGothic Medium"/>
                  <a:ea typeface="Apple LiGothic Medium"/>
                  <a:cs typeface="Apple LiGothic Medium"/>
                </a:rPr>
                <a:t>感覺非常好！</a:t>
              </a:r>
              <a:r>
                <a:rPr lang="en-US" dirty="0" smtClean="0">
                  <a:latin typeface="Apple LiGothic Medium"/>
                  <a:ea typeface="Apple LiGothic Medium"/>
                  <a:cs typeface="Apple LiGothic Medium"/>
                </a:rPr>
                <a:t> </a:t>
              </a:r>
              <a:endParaRPr lang="en-US" cap="all" dirty="0" smtClean="0">
                <a:solidFill>
                  <a:prstClr val="white"/>
                </a:solidFill>
                <a:latin typeface="Apple LiGothic Medium"/>
                <a:ea typeface="Apple LiGothic Medium"/>
                <a:cs typeface="Apple LiGothic Medium"/>
              </a:endParaRPr>
            </a:p>
            <a:p>
              <a:pPr marL="1828800" algn="r">
                <a:tabLst>
                  <a:tab pos="2058988" algn="l"/>
                </a:tabLst>
              </a:pPr>
              <a:r>
                <a:rPr lang="en-US" cap="all" dirty="0" smtClean="0">
                  <a:solidFill>
                    <a:prstClr val="white"/>
                  </a:solidFill>
                  <a:cs typeface="Helvetica Neue Light"/>
                </a:rPr>
                <a:t>I </a:t>
              </a:r>
              <a:r>
                <a:rPr lang="en-US" cap="all" dirty="0">
                  <a:solidFill>
                    <a:prstClr val="white"/>
                  </a:solidFill>
                  <a:cs typeface="Helvetica Neue Light"/>
                </a:rPr>
                <a:t>have been using these products for </a:t>
              </a:r>
              <a:endParaRPr lang="en-US" cap="all" dirty="0" smtClean="0">
                <a:solidFill>
                  <a:prstClr val="white"/>
                </a:solidFill>
                <a:cs typeface="Helvetica Neue Light"/>
              </a:endParaRPr>
            </a:p>
            <a:p>
              <a:pPr algn="r"/>
              <a:r>
                <a:rPr lang="en-US" b="1" cap="all" dirty="0" smtClean="0">
                  <a:solidFill>
                    <a:prstClr val="white"/>
                  </a:solidFill>
                  <a:cs typeface="Helvetica Neue"/>
                </a:rPr>
                <a:t>months</a:t>
              </a:r>
              <a:r>
                <a:rPr lang="en-US" cap="all" dirty="0" smtClean="0">
                  <a:solidFill>
                    <a:prstClr val="white"/>
                  </a:solidFill>
                  <a:cs typeface="Helvetica Neue"/>
                </a:rPr>
                <a:t> </a:t>
              </a:r>
              <a:r>
                <a:rPr lang="en-US" cap="all" dirty="0">
                  <a:solidFill>
                    <a:prstClr val="white"/>
                  </a:solidFill>
                  <a:cs typeface="Helvetica Neue Light"/>
                </a:rPr>
                <a:t>now. </a:t>
              </a:r>
              <a:r>
                <a:rPr lang="en-US" b="1" cap="all" dirty="0">
                  <a:solidFill>
                    <a:prstClr val="white"/>
                  </a:solidFill>
                  <a:cs typeface="Helvetica Neue"/>
                </a:rPr>
                <a:t>I feel gorgeous</a:t>
              </a:r>
              <a:r>
                <a:rPr lang="en-US" b="1" cap="all" dirty="0" smtClean="0">
                  <a:solidFill>
                    <a:prstClr val="white"/>
                  </a:solidFill>
                  <a:cs typeface="Helvetica Neue"/>
                </a:rPr>
                <a:t>!</a:t>
              </a:r>
              <a:endParaRPr lang="en-US" b="1" cap="all" dirty="0">
                <a:solidFill>
                  <a:prstClr val="white"/>
                </a:solidFill>
                <a:cs typeface="Helvetica Neue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0617" y="4328841"/>
              <a:ext cx="1295400" cy="376509"/>
            </a:xfrm>
            <a:prstGeom prst="rect">
              <a:avLst/>
            </a:prstGeom>
          </p:spPr>
        </p:pic>
      </p:grpSp>
      <p:sp>
        <p:nvSpPr>
          <p:cNvPr id="20" name="TextBox 19"/>
          <p:cNvSpPr txBox="1"/>
          <p:nvPr/>
        </p:nvSpPr>
        <p:spPr>
          <a:xfrm>
            <a:off x="0" y="6629400"/>
            <a:ext cx="91440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zh-TW" altLang="en-US" sz="800" dirty="0">
                <a:latin typeface="Calibri" panose="020F0502020204030204" pitchFamily="34" charset="0"/>
                <a:ea typeface="華康儷中黑" panose="020B0509000000000000" pitchFamily="49" charset="-120"/>
              </a:rPr>
              <a:t>上面展示的並不是必然效果。見證效果因人而異</a:t>
            </a:r>
            <a:r>
              <a:rPr lang="zh-TW" altLang="en-US" sz="800" dirty="0" smtClean="0">
                <a:latin typeface="Calibri" panose="020F0502020204030204" pitchFamily="34" charset="0"/>
                <a:ea typeface="華康儷中黑" panose="020B0509000000000000" pitchFamily="49" charset="-120"/>
              </a:rPr>
              <a:t>。</a:t>
            </a:r>
            <a:r>
              <a:rPr lang="en-US" sz="800" dirty="0" smtClean="0">
                <a:latin typeface="Calibri" panose="020F0502020204030204" pitchFamily="34" charset="0"/>
                <a:ea typeface="華康儷中黑" panose="020B0509000000000000" pitchFamily="49" charset="-120"/>
              </a:rPr>
              <a:t>Results </a:t>
            </a:r>
            <a:r>
              <a:rPr lang="en-US" sz="800" dirty="0">
                <a:latin typeface="Calibri" panose="020F0502020204030204" pitchFamily="34" charset="0"/>
                <a:ea typeface="華康儷中黑" panose="020B0509000000000000" pitchFamily="49" charset="-120"/>
              </a:rPr>
              <a:t>shown above may not be typical. Individual results may </a:t>
            </a:r>
            <a:r>
              <a:rPr lang="en-US" sz="800" dirty="0" smtClean="0">
                <a:latin typeface="Calibri" panose="020F0502020204030204" pitchFamily="34" charset="0"/>
                <a:ea typeface="華康儷中黑" panose="020B0509000000000000" pitchFamily="49" charset="-120"/>
              </a:rPr>
              <a:t>vary.</a:t>
            </a:r>
          </a:p>
          <a:p>
            <a:pPr algn="just"/>
            <a:r>
              <a:rPr lang="en-US" sz="800" dirty="0" smtClean="0">
                <a:latin typeface="Calibri" panose="020F0502020204030204" pitchFamily="34" charset="0"/>
                <a:ea typeface="華康儷中黑" panose="020B0509000000000000" pitchFamily="49" charset="-120"/>
              </a:rPr>
              <a:t> </a:t>
            </a:r>
            <a:endParaRPr lang="en-US" sz="800" dirty="0">
              <a:latin typeface="Calibri" panose="020F0502020204030204" pitchFamily="34" charset="0"/>
              <a:ea typeface="華康儷中黑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7856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5698" y="914400"/>
            <a:ext cx="9149697" cy="5969000"/>
            <a:chOff x="457200" y="8724"/>
            <a:chExt cx="8193330" cy="4093820"/>
          </a:xfrm>
        </p:grpSpPr>
        <p:pic>
          <p:nvPicPr>
            <p:cNvPr id="4" name="Picture 3" descr="Untitled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" y="8724"/>
              <a:ext cx="4093820" cy="4093820"/>
            </a:xfrm>
            <a:prstGeom prst="rect">
              <a:avLst/>
            </a:prstGeom>
          </p:spPr>
        </p:pic>
        <p:pic>
          <p:nvPicPr>
            <p:cNvPr id="5" name="Picture 4" descr="Untitled2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46362" y="8724"/>
              <a:ext cx="4104168" cy="4093820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714" y="8784"/>
            <a:ext cx="4573068" cy="914400"/>
          </a:xfrm>
          <a:prstGeom prst="rect">
            <a:avLst/>
          </a:prstGeom>
          <a:solidFill>
            <a:srgbClr val="65523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bg1"/>
                </a:solidFill>
                <a:latin typeface="Apple LiGothic Medium"/>
                <a:ea typeface="Apple LiGothic Medium"/>
                <a:cs typeface="Apple LiGothic Medium"/>
              </a:rPr>
              <a:t>使用前</a:t>
            </a:r>
            <a:endParaRPr lang="en-US" b="1" dirty="0" smtClean="0">
              <a:solidFill>
                <a:schemeClr val="bg1"/>
              </a:solidFill>
            </a:endParaRPr>
          </a:p>
          <a:p>
            <a:pPr algn="ctr"/>
            <a:r>
              <a:rPr lang="en-US" b="1" dirty="0" smtClean="0">
                <a:solidFill>
                  <a:prstClr val="white"/>
                </a:solidFill>
              </a:rPr>
              <a:t>BEFORE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60772" y="10209"/>
            <a:ext cx="4573068" cy="914400"/>
          </a:xfrm>
          <a:prstGeom prst="rect">
            <a:avLst/>
          </a:prstGeom>
          <a:solidFill>
            <a:srgbClr val="8D724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chemeClr val="bg1"/>
                </a:solidFill>
                <a:latin typeface="Apple LiGothic Medium"/>
                <a:ea typeface="Apple LiGothic Medium"/>
                <a:cs typeface="Apple LiGothic Medium"/>
              </a:rPr>
              <a:t>使用</a:t>
            </a:r>
            <a:r>
              <a:rPr lang="en-US" altLang="zh-TW" dirty="0" smtClean="0">
                <a:solidFill>
                  <a:schemeClr val="bg1"/>
                </a:solidFill>
                <a:latin typeface="Apple LiGothic Medium"/>
                <a:ea typeface="Apple LiGothic Medium"/>
                <a:cs typeface="Apple LiGothic Medium"/>
              </a:rPr>
              <a:t>1</a:t>
            </a:r>
            <a:r>
              <a:rPr lang="zh-TW" altLang="en-US" dirty="0" smtClean="0">
                <a:solidFill>
                  <a:schemeClr val="bg1"/>
                </a:solidFill>
                <a:latin typeface="Apple LiGothic Medium"/>
                <a:ea typeface="Apple LiGothic Medium"/>
                <a:cs typeface="Apple LiGothic Medium"/>
              </a:rPr>
              <a:t>星期後</a:t>
            </a:r>
            <a:endParaRPr lang="en-US" b="1" dirty="0" smtClean="0">
              <a:solidFill>
                <a:prstClr val="white"/>
              </a:solidFill>
            </a:endParaRPr>
          </a:p>
          <a:p>
            <a:pPr algn="ctr"/>
            <a:r>
              <a:rPr lang="en-US" b="1" dirty="0" smtClean="0">
                <a:solidFill>
                  <a:prstClr val="white"/>
                </a:solidFill>
              </a:rPr>
              <a:t>AFTER 1 WEEK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629400"/>
            <a:ext cx="91440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zh-TW" altLang="en-US" sz="800" dirty="0">
                <a:latin typeface="Calibri" panose="020F0502020204030204" pitchFamily="34" charset="0"/>
                <a:ea typeface="華康儷中黑" panose="020B0509000000000000" pitchFamily="49" charset="-120"/>
              </a:rPr>
              <a:t>上面展示的並不是必然效果。見證效果因人而異</a:t>
            </a:r>
            <a:r>
              <a:rPr lang="zh-TW" altLang="en-US" sz="800" dirty="0" smtClean="0">
                <a:latin typeface="Calibri" panose="020F0502020204030204" pitchFamily="34" charset="0"/>
                <a:ea typeface="華康儷中黑" panose="020B0509000000000000" pitchFamily="49" charset="-120"/>
              </a:rPr>
              <a:t>。</a:t>
            </a:r>
            <a:r>
              <a:rPr lang="en-US" sz="800" dirty="0" smtClean="0">
                <a:latin typeface="Calibri" panose="020F0502020204030204" pitchFamily="34" charset="0"/>
                <a:ea typeface="華康儷中黑" panose="020B0509000000000000" pitchFamily="49" charset="-120"/>
              </a:rPr>
              <a:t>Results </a:t>
            </a:r>
            <a:r>
              <a:rPr lang="en-US" sz="800" dirty="0">
                <a:latin typeface="Calibri" panose="020F0502020204030204" pitchFamily="34" charset="0"/>
                <a:ea typeface="華康儷中黑" panose="020B0509000000000000" pitchFamily="49" charset="-120"/>
              </a:rPr>
              <a:t>shown above may not be typical. Individual results may </a:t>
            </a:r>
            <a:r>
              <a:rPr lang="en-US" sz="800" dirty="0" smtClean="0">
                <a:latin typeface="Calibri" panose="020F0502020204030204" pitchFamily="34" charset="0"/>
                <a:ea typeface="華康儷中黑" panose="020B0509000000000000" pitchFamily="49" charset="-120"/>
              </a:rPr>
              <a:t>vary.</a:t>
            </a:r>
          </a:p>
          <a:p>
            <a:pPr algn="just"/>
            <a:r>
              <a:rPr lang="en-US" sz="800" dirty="0" smtClean="0">
                <a:latin typeface="Calibri" panose="020F0502020204030204" pitchFamily="34" charset="0"/>
                <a:ea typeface="華康儷中黑" panose="020B0509000000000000" pitchFamily="49" charset="-120"/>
              </a:rPr>
              <a:t> </a:t>
            </a:r>
            <a:endParaRPr lang="en-US" sz="800" dirty="0">
              <a:latin typeface="Calibri" panose="020F0502020204030204" pitchFamily="34" charset="0"/>
              <a:ea typeface="華康儷中黑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0936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52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5562600" y="-3568"/>
            <a:ext cx="3581400" cy="6861568"/>
          </a:xfrm>
          <a:prstGeom prst="rect">
            <a:avLst/>
          </a:prstGeom>
          <a:solidFill>
            <a:srgbClr val="655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-3568"/>
            <a:ext cx="5630370" cy="6861568"/>
            <a:chOff x="0" y="-2077"/>
            <a:chExt cx="4658553" cy="3994957"/>
          </a:xfrm>
        </p:grpSpPr>
        <p:pic>
          <p:nvPicPr>
            <p:cNvPr id="4" name="Picture 3" descr="TammieHumbleEllison_Before&amp;After2Wks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2304288" cy="399288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5" name="Picture 4" descr="TammieHumbleEllison_Before&amp;After2Wks2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164"/>
            <a:stretch/>
          </p:blipFill>
          <p:spPr>
            <a:xfrm>
              <a:off x="2286000" y="-2077"/>
              <a:ext cx="2372553" cy="3994957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</p:grpSp>
      <p:grpSp>
        <p:nvGrpSpPr>
          <p:cNvPr id="11" name="Group 10"/>
          <p:cNvGrpSpPr/>
          <p:nvPr/>
        </p:nvGrpSpPr>
        <p:grpSpPr>
          <a:xfrm>
            <a:off x="533400" y="-3563"/>
            <a:ext cx="1812326" cy="609600"/>
            <a:chOff x="1388074" y="22966"/>
            <a:chExt cx="1812326" cy="457200"/>
          </a:xfrm>
        </p:grpSpPr>
        <p:sp>
          <p:nvSpPr>
            <p:cNvPr id="7" name="Round Same Side Corner Rectangle 6"/>
            <p:cNvSpPr/>
            <p:nvPr/>
          </p:nvSpPr>
          <p:spPr>
            <a:xfrm flipV="1">
              <a:off x="1388074" y="22966"/>
              <a:ext cx="1812326" cy="457200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388074" y="74242"/>
              <a:ext cx="1812326" cy="323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 smtClean="0">
                  <a:solidFill>
                    <a:srgbClr val="856C40"/>
                  </a:solidFill>
                  <a:latin typeface="Apple LiGothic Medium"/>
                  <a:ea typeface="Apple LiGothic Medium"/>
                  <a:cs typeface="Apple LiGothic Medium"/>
                </a:rPr>
                <a:t>使用前</a:t>
              </a:r>
              <a:endParaRPr lang="en-US" b="1" dirty="0" smtClean="0">
                <a:solidFill>
                  <a:srgbClr val="856C40"/>
                </a:solidFill>
              </a:endParaRPr>
            </a:p>
            <a:p>
              <a:pPr algn="ctr"/>
              <a:r>
                <a:rPr lang="en-US" b="1" dirty="0" smtClean="0">
                  <a:solidFill>
                    <a:srgbClr val="8D7249"/>
                  </a:solidFill>
                </a:rPr>
                <a:t>BEFORE</a:t>
              </a:r>
              <a:endParaRPr lang="en-US" b="1" dirty="0">
                <a:solidFill>
                  <a:srgbClr val="8D7249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352800" y="0"/>
            <a:ext cx="1820254" cy="609600"/>
            <a:chOff x="6019800" y="0"/>
            <a:chExt cx="1820254" cy="457200"/>
          </a:xfrm>
        </p:grpSpPr>
        <p:sp>
          <p:nvSpPr>
            <p:cNvPr id="8" name="Round Same Side Corner Rectangle 7"/>
            <p:cNvSpPr/>
            <p:nvPr/>
          </p:nvSpPr>
          <p:spPr>
            <a:xfrm flipV="1">
              <a:off x="6019800" y="0"/>
              <a:ext cx="1812326" cy="457200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027728" y="66675"/>
              <a:ext cx="1812326" cy="323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 smtClean="0">
                  <a:solidFill>
                    <a:srgbClr val="856C40"/>
                  </a:solidFill>
                  <a:latin typeface="Apple LiGothic Medium"/>
                  <a:ea typeface="Apple LiGothic Medium"/>
                  <a:cs typeface="Apple LiGothic Medium"/>
                </a:rPr>
                <a:t>使用後</a:t>
              </a:r>
              <a:endParaRPr lang="en-US" b="1" dirty="0" smtClean="0">
                <a:solidFill>
                  <a:srgbClr val="8D7249"/>
                </a:solidFill>
              </a:endParaRPr>
            </a:p>
            <a:p>
              <a:pPr algn="ctr"/>
              <a:r>
                <a:rPr lang="en-US" b="1" dirty="0" smtClean="0">
                  <a:solidFill>
                    <a:srgbClr val="8D7249"/>
                  </a:solidFill>
                </a:rPr>
                <a:t>AFTER</a:t>
              </a:r>
              <a:endParaRPr lang="en-US" b="1" dirty="0">
                <a:solidFill>
                  <a:srgbClr val="8D7249"/>
                </a:solidFill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6019800" y="533400"/>
            <a:ext cx="273477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000" dirty="0">
                <a:ea typeface="Apple LiGothic Medium"/>
                <a:cs typeface="Apple LiGothic Medium"/>
              </a:rPr>
              <a:t>我的皮膚</a:t>
            </a:r>
            <a:r>
              <a:rPr lang="zh-TW" altLang="en-US" sz="2000" cap="all" dirty="0">
                <a:solidFill>
                  <a:srgbClr val="ED9456"/>
                </a:solidFill>
                <a:latin typeface="Apple LiGothic Medium"/>
                <a:ea typeface="Apple LiGothic Medium"/>
                <a:cs typeface="Apple LiGothic Medium"/>
              </a:rPr>
              <a:t>不再</a:t>
            </a:r>
            <a:r>
              <a:rPr lang="zh-TW" altLang="en-US" sz="2000" dirty="0">
                <a:ea typeface="Apple LiGothic Medium"/>
                <a:cs typeface="Apple LiGothic Medium"/>
              </a:rPr>
              <a:t>像以前一樣差，</a:t>
            </a:r>
            <a:r>
              <a:rPr lang="en-US" sz="2000" dirty="0">
                <a:ea typeface="Apple LiGothic Medium"/>
                <a:cs typeface="Apple LiGothic Medium"/>
              </a:rPr>
              <a:t>Lumière de </a:t>
            </a:r>
            <a:r>
              <a:rPr lang="en-US" sz="2000" dirty="0" err="1" smtClean="0">
                <a:ea typeface="Apple LiGothic Medium"/>
                <a:cs typeface="Apple LiGothic Medium"/>
              </a:rPr>
              <a:t>Vie</a:t>
            </a:r>
            <a:r>
              <a:rPr lang="en-US" sz="2000" dirty="0" err="1" smtClean="0">
                <a:latin typeface="Calibri"/>
                <a:ea typeface="Apple LiGothic Medium"/>
                <a:cs typeface="Apple LiGothic Medium"/>
              </a:rPr>
              <a:t>®</a:t>
            </a:r>
            <a:r>
              <a:rPr lang="en-US" sz="2000" dirty="0" err="1" smtClean="0">
                <a:ea typeface="Apple LiGothic Medium"/>
                <a:cs typeface="Apple LiGothic Medium"/>
              </a:rPr>
              <a:t>極緻研亮護膚系列</a:t>
            </a:r>
            <a:r>
              <a:rPr lang="zh-TW" altLang="en-US" sz="2000" dirty="0">
                <a:ea typeface="Apple LiGothic Medium"/>
                <a:cs typeface="Apple LiGothic Medium"/>
              </a:rPr>
              <a:t>令我重拾自信！這是</a:t>
            </a:r>
            <a:r>
              <a:rPr lang="zh-TW" altLang="en-US" sz="2000" dirty="0" smtClean="0">
                <a:ea typeface="Apple LiGothic Medium"/>
                <a:cs typeface="Apple LiGothic Medium"/>
              </a:rPr>
              <a:t>使用</a:t>
            </a:r>
            <a:endParaRPr lang="en-US" altLang="zh-TW" sz="2000" dirty="0" smtClean="0">
              <a:ea typeface="Apple LiGothic Medium"/>
              <a:cs typeface="Apple LiGothic Medium"/>
            </a:endParaRPr>
          </a:p>
          <a:p>
            <a:pPr algn="ctr"/>
            <a:r>
              <a:rPr lang="en-US" sz="2000" cap="all" dirty="0" smtClean="0">
                <a:solidFill>
                  <a:srgbClr val="ED9456"/>
                </a:solidFill>
                <a:ea typeface="Apple LiGothic Medium"/>
                <a:cs typeface="Apple LiGothic Medium"/>
              </a:rPr>
              <a:t>2</a:t>
            </a:r>
            <a:r>
              <a:rPr lang="zh-TW" altLang="en-US" sz="2000" cap="all" dirty="0">
                <a:solidFill>
                  <a:srgbClr val="ED9456"/>
                </a:solidFill>
                <a:latin typeface="Apple LiGothic Medium"/>
                <a:ea typeface="Apple LiGothic Medium"/>
                <a:cs typeface="Apple LiGothic Medium"/>
              </a:rPr>
              <a:t>星期</a:t>
            </a:r>
            <a:r>
              <a:rPr lang="zh-TW" altLang="en-US" sz="2000" dirty="0">
                <a:ea typeface="Apple LiGothic Medium"/>
                <a:cs typeface="Apple LiGothic Medium"/>
              </a:rPr>
              <a:t>後的效果</a:t>
            </a:r>
            <a:r>
              <a:rPr lang="zh-TW" altLang="en-US" sz="2000" dirty="0" smtClean="0">
                <a:ea typeface="Apple LiGothic Medium"/>
                <a:cs typeface="Apple LiGothic Medium"/>
              </a:rPr>
              <a:t>！</a:t>
            </a:r>
            <a:endParaRPr lang="en-US" altLang="zh-TW" sz="2000" dirty="0" smtClean="0">
              <a:ea typeface="Apple LiGothic Medium"/>
              <a:cs typeface="Apple LiGothic Medium"/>
            </a:endParaRPr>
          </a:p>
          <a:p>
            <a:pPr algn="ctr"/>
            <a:r>
              <a:rPr lang="en-US" sz="2000" dirty="0" smtClean="0">
                <a:ea typeface="Apple LiGothic Medium"/>
                <a:cs typeface="Apple LiGothic Medium"/>
              </a:rPr>
              <a:t> </a:t>
            </a:r>
            <a:endParaRPr lang="en-US" sz="2000" cap="all" dirty="0" smtClean="0">
              <a:solidFill>
                <a:prstClr val="white"/>
              </a:solidFill>
              <a:ea typeface="Apple LiGothic Medium"/>
              <a:cs typeface="Apple LiGothic Medium"/>
            </a:endParaRPr>
          </a:p>
          <a:p>
            <a:pPr algn="ctr"/>
            <a:r>
              <a:rPr lang="en-US" sz="2000" cap="all" dirty="0" smtClean="0">
                <a:solidFill>
                  <a:prstClr val="white"/>
                </a:solidFill>
                <a:cs typeface="Helvetica Neue Light"/>
              </a:rPr>
              <a:t>I’m </a:t>
            </a:r>
            <a:r>
              <a:rPr lang="en-US" sz="2000" b="1" cap="all" dirty="0">
                <a:solidFill>
                  <a:srgbClr val="ED9456"/>
                </a:solidFill>
                <a:cs typeface="Helvetica Neue"/>
              </a:rPr>
              <a:t>no longer</a:t>
            </a:r>
          </a:p>
          <a:p>
            <a:pPr algn="ctr"/>
            <a:r>
              <a:rPr lang="en-US" sz="2000" cap="all" dirty="0">
                <a:solidFill>
                  <a:prstClr val="white"/>
                </a:solidFill>
                <a:cs typeface="Helvetica Neue Light"/>
              </a:rPr>
              <a:t>the person with</a:t>
            </a:r>
          </a:p>
          <a:p>
            <a:pPr algn="ctr"/>
            <a:r>
              <a:rPr lang="en-US" sz="2000" cap="all" dirty="0">
                <a:solidFill>
                  <a:prstClr val="white"/>
                </a:solidFill>
                <a:cs typeface="Helvetica Neue Light"/>
              </a:rPr>
              <a:t>horrible skin; Lumière de </a:t>
            </a:r>
            <a:r>
              <a:rPr lang="en-US" sz="2000" cap="all" dirty="0" smtClean="0">
                <a:solidFill>
                  <a:prstClr val="white"/>
                </a:solidFill>
                <a:cs typeface="Helvetica Neue Light"/>
              </a:rPr>
              <a:t>Vie</a:t>
            </a:r>
            <a:r>
              <a:rPr lang="en-US" sz="2000" cap="all" dirty="0" smtClean="0">
                <a:solidFill>
                  <a:prstClr val="white"/>
                </a:solidFill>
                <a:latin typeface="Calibri"/>
                <a:cs typeface="Helvetica Neue Light"/>
              </a:rPr>
              <a:t>®</a:t>
            </a:r>
            <a:r>
              <a:rPr lang="en-US" sz="2000" cap="all" dirty="0" smtClean="0">
                <a:solidFill>
                  <a:prstClr val="white"/>
                </a:solidFill>
                <a:cs typeface="Helvetica Neue Light"/>
              </a:rPr>
              <a:t> </a:t>
            </a:r>
            <a:r>
              <a:rPr lang="en-US" sz="2000" cap="all" dirty="0">
                <a:solidFill>
                  <a:prstClr val="white"/>
                </a:solidFill>
                <a:cs typeface="Helvetica Neue Light"/>
              </a:rPr>
              <a:t>saved my soul! Here’s a picture after </a:t>
            </a:r>
          </a:p>
          <a:p>
            <a:pPr algn="ctr"/>
            <a:r>
              <a:rPr lang="en-US" sz="2000" b="1" cap="all" dirty="0">
                <a:solidFill>
                  <a:srgbClr val="ED9456"/>
                </a:solidFill>
                <a:cs typeface="Helvetica Neue"/>
              </a:rPr>
              <a:t>just 2 weeks</a:t>
            </a:r>
            <a:r>
              <a:rPr lang="en-US" sz="2000" b="1" cap="all" dirty="0" smtClean="0">
                <a:solidFill>
                  <a:srgbClr val="ED9456"/>
                </a:solidFill>
                <a:cs typeface="Helvetica Neue"/>
              </a:rPr>
              <a:t>!</a:t>
            </a:r>
            <a:endParaRPr lang="en-US" sz="2000" b="1" cap="all" dirty="0">
              <a:solidFill>
                <a:srgbClr val="ED9456"/>
              </a:solidFill>
              <a:cs typeface="Helvetica Neue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30370" y="4935804"/>
            <a:ext cx="351790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prstClr val="black"/>
                </a:solidFill>
                <a:cs typeface="Helvetica Neue Light"/>
              </a:rPr>
              <a:t>-Tammie Humble Ellison</a:t>
            </a:r>
          </a:p>
          <a:p>
            <a:pPr algn="ctr"/>
            <a:r>
              <a:rPr lang="zh-TW" altLang="en-US" sz="1400" i="1" dirty="0">
                <a:latin typeface="+mj-lt"/>
                <a:ea typeface="Apple LiGothic Medium"/>
                <a:cs typeface="Apple LiGothic Medium"/>
              </a:rPr>
              <a:t>使用全套</a:t>
            </a:r>
            <a:r>
              <a:rPr lang="en-US" sz="1400" i="1" dirty="0">
                <a:latin typeface="+mj-lt"/>
                <a:ea typeface="Apple LiGothic Medium"/>
                <a:cs typeface="Apple LiGothic Medium"/>
              </a:rPr>
              <a:t>Lumière de </a:t>
            </a:r>
            <a:r>
              <a:rPr lang="en-US" sz="1400" i="1" dirty="0" err="1">
                <a:latin typeface="+mj-lt"/>
                <a:ea typeface="Apple LiGothic Medium"/>
                <a:cs typeface="Apple LiGothic Medium"/>
              </a:rPr>
              <a:t>Vie極緻研亮護膚</a:t>
            </a:r>
            <a:r>
              <a:rPr lang="en-US" sz="1400" i="1" dirty="0" err="1" smtClean="0">
                <a:latin typeface="+mj-lt"/>
                <a:ea typeface="Apple LiGothic Medium"/>
                <a:cs typeface="Apple LiGothic Medium"/>
              </a:rPr>
              <a:t>系</a:t>
            </a:r>
            <a:r>
              <a:rPr lang="zh-TW" altLang="en-US" sz="1400" i="1" dirty="0" smtClean="0">
                <a:latin typeface="+mj-lt"/>
                <a:ea typeface="Apple LiGothic Medium"/>
                <a:cs typeface="Apple LiGothic Medium"/>
              </a:rPr>
              <a:t>列</a:t>
            </a:r>
            <a:r>
              <a:rPr lang="en-US" sz="1400" dirty="0" smtClean="0">
                <a:latin typeface="+mj-lt"/>
                <a:ea typeface="Apple LiGothic Medium"/>
                <a:cs typeface="Apple LiGothic Medium"/>
              </a:rPr>
              <a:t> </a:t>
            </a:r>
            <a:endParaRPr lang="en-US" sz="1400" i="1" dirty="0">
              <a:solidFill>
                <a:prstClr val="black"/>
              </a:solidFill>
              <a:latin typeface="+mj-lt"/>
              <a:ea typeface="Apple LiGothic Medium"/>
              <a:cs typeface="Apple LiGothic Medium"/>
            </a:endParaRPr>
          </a:p>
          <a:p>
            <a:pPr algn="ctr"/>
            <a:r>
              <a:rPr lang="en-US" sz="1000" i="1" dirty="0" smtClean="0">
                <a:solidFill>
                  <a:prstClr val="black"/>
                </a:solidFill>
                <a:latin typeface="+mj-lt"/>
                <a:cs typeface="Helvetica Neue Light"/>
              </a:rPr>
              <a:t>results after using the entire Lumière de Vie</a:t>
            </a:r>
            <a:r>
              <a:rPr lang="en-US" sz="1000" i="1" baseline="30000" dirty="0" smtClean="0">
                <a:solidFill>
                  <a:prstClr val="black"/>
                </a:solidFill>
                <a:latin typeface="+mj-lt"/>
                <a:cs typeface="Helvetica Neue Light"/>
              </a:rPr>
              <a:t> </a:t>
            </a:r>
            <a:r>
              <a:rPr lang="en-US" sz="1000" i="1" dirty="0" smtClean="0">
                <a:solidFill>
                  <a:prstClr val="black"/>
                </a:solidFill>
                <a:latin typeface="+mj-lt"/>
                <a:cs typeface="Helvetica Neue Light"/>
              </a:rPr>
              <a:t>collection</a:t>
            </a:r>
            <a:endParaRPr lang="en-US" sz="1200" i="1" dirty="0">
              <a:solidFill>
                <a:prstClr val="black"/>
              </a:solidFill>
              <a:latin typeface="+mj-lt"/>
              <a:cs typeface="Helvetica Neue Ligh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6629400"/>
            <a:ext cx="91440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zh-TW" altLang="en-US" sz="800" dirty="0">
                <a:latin typeface="Calibri" panose="020F0502020204030204" pitchFamily="34" charset="0"/>
                <a:ea typeface="華康儷中黑" panose="020B0509000000000000" pitchFamily="49" charset="-120"/>
              </a:rPr>
              <a:t>上面展示的並不是必然效果。見證效果因人而異</a:t>
            </a:r>
            <a:r>
              <a:rPr lang="zh-TW" altLang="en-US" sz="800" dirty="0" smtClean="0">
                <a:latin typeface="Calibri" panose="020F0502020204030204" pitchFamily="34" charset="0"/>
                <a:ea typeface="華康儷中黑" panose="020B0509000000000000" pitchFamily="49" charset="-120"/>
              </a:rPr>
              <a:t>。</a:t>
            </a:r>
            <a:r>
              <a:rPr lang="en-US" sz="800" dirty="0" smtClean="0">
                <a:latin typeface="Calibri" panose="020F0502020204030204" pitchFamily="34" charset="0"/>
                <a:ea typeface="華康儷中黑" panose="020B0509000000000000" pitchFamily="49" charset="-120"/>
              </a:rPr>
              <a:t>Results </a:t>
            </a:r>
            <a:r>
              <a:rPr lang="en-US" sz="800" dirty="0">
                <a:latin typeface="Calibri" panose="020F0502020204030204" pitchFamily="34" charset="0"/>
                <a:ea typeface="華康儷中黑" panose="020B0509000000000000" pitchFamily="49" charset="-120"/>
              </a:rPr>
              <a:t>shown above may not be typical. Individual results may </a:t>
            </a:r>
            <a:r>
              <a:rPr lang="en-US" sz="800" dirty="0" smtClean="0">
                <a:latin typeface="Calibri" panose="020F0502020204030204" pitchFamily="34" charset="0"/>
                <a:ea typeface="華康儷中黑" panose="020B0509000000000000" pitchFamily="49" charset="-120"/>
              </a:rPr>
              <a:t>vary.</a:t>
            </a:r>
          </a:p>
          <a:p>
            <a:pPr algn="just"/>
            <a:r>
              <a:rPr lang="en-US" sz="800" dirty="0" smtClean="0">
                <a:latin typeface="Calibri" panose="020F0502020204030204" pitchFamily="34" charset="0"/>
                <a:ea typeface="華康儷中黑" panose="020B0509000000000000" pitchFamily="49" charset="-120"/>
              </a:rPr>
              <a:t> </a:t>
            </a:r>
            <a:endParaRPr lang="en-US" sz="800" dirty="0">
              <a:latin typeface="Calibri" panose="020F0502020204030204" pitchFamily="34" charset="0"/>
              <a:ea typeface="華康儷中黑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0816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52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" y="4697860"/>
            <a:ext cx="2362201" cy="1415772"/>
          </a:xfrm>
          <a:prstGeom prst="rect">
            <a:avLst/>
          </a:prstGeom>
          <a:solidFill>
            <a:srgbClr val="F4B89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rgbClr val="655235"/>
                </a:solidFill>
                <a:latin typeface="Helvetica Neue Light"/>
                <a:cs typeface="Helvetica Neue Light"/>
              </a:rPr>
              <a:t>Mika Takahashi-Chow</a:t>
            </a:r>
          </a:p>
          <a:p>
            <a:pPr algn="ctr">
              <a:lnSpc>
                <a:spcPts val="2080"/>
              </a:lnSpc>
            </a:pPr>
            <a:r>
              <a:rPr lang="zh-TW" altLang="en-US" sz="1300" i="1" dirty="0">
                <a:ea typeface="Apple LiGothic Medium"/>
                <a:cs typeface="Apple LiGothic Medium"/>
              </a:rPr>
              <a:t>使用全套</a:t>
            </a:r>
            <a:r>
              <a:rPr lang="en-US" sz="1300" i="1" dirty="0">
                <a:ea typeface="Apple LiGothic Medium"/>
                <a:cs typeface="Apple LiGothic Medium"/>
              </a:rPr>
              <a:t>Lumière de </a:t>
            </a:r>
            <a:r>
              <a:rPr lang="en-US" sz="1300" i="1" dirty="0" smtClean="0">
                <a:ea typeface="Apple LiGothic Medium"/>
                <a:cs typeface="Apple LiGothic Medium"/>
              </a:rPr>
              <a:t>Vie</a:t>
            </a:r>
          </a:p>
          <a:p>
            <a:pPr algn="ctr">
              <a:lnSpc>
                <a:spcPts val="2080"/>
              </a:lnSpc>
            </a:pPr>
            <a:r>
              <a:rPr lang="en-US" sz="1300" i="1" dirty="0" smtClean="0">
                <a:ea typeface="Apple LiGothic Medium"/>
                <a:cs typeface="Apple LiGothic Medium"/>
              </a:rPr>
              <a:t>極</a:t>
            </a:r>
            <a:r>
              <a:rPr lang="en-US" sz="1300" i="1" dirty="0">
                <a:ea typeface="Apple LiGothic Medium"/>
                <a:cs typeface="Apple LiGothic Medium"/>
              </a:rPr>
              <a:t>緻研亮護膚系列</a:t>
            </a:r>
            <a:r>
              <a:rPr lang="en-US" sz="1300" dirty="0">
                <a:ea typeface="Apple LiGothic Medium"/>
                <a:cs typeface="Apple LiGothic Medium"/>
              </a:rPr>
              <a:t> </a:t>
            </a:r>
            <a:endParaRPr lang="en-US" sz="1300" i="1" dirty="0" smtClean="0">
              <a:ea typeface="Apple LiGothic Medium"/>
              <a:cs typeface="Apple LiGothic Medium"/>
            </a:endParaRPr>
          </a:p>
          <a:p>
            <a:pPr algn="ctr">
              <a:lnSpc>
                <a:spcPts val="2080"/>
              </a:lnSpc>
            </a:pPr>
            <a:r>
              <a:rPr lang="en-US" sz="1050" i="1" dirty="0" smtClean="0">
                <a:solidFill>
                  <a:prstClr val="black"/>
                </a:solidFill>
                <a:latin typeface="Helvetica Neue Light"/>
                <a:cs typeface="Helvetica Neue Light"/>
              </a:rPr>
              <a:t>results after using the </a:t>
            </a:r>
          </a:p>
          <a:p>
            <a:pPr algn="ctr">
              <a:lnSpc>
                <a:spcPts val="2080"/>
              </a:lnSpc>
            </a:pPr>
            <a:r>
              <a:rPr lang="en-US" sz="1050" i="1" dirty="0" smtClean="0">
                <a:solidFill>
                  <a:prstClr val="black"/>
                </a:solidFill>
                <a:latin typeface="Helvetica Neue Light"/>
                <a:cs typeface="Helvetica Neue Light"/>
              </a:rPr>
              <a:t>entire Lumière de Vie</a:t>
            </a:r>
            <a:r>
              <a:rPr lang="en-US" sz="1050" i="1" baseline="30000" dirty="0" smtClean="0">
                <a:solidFill>
                  <a:prstClr val="black"/>
                </a:solidFill>
                <a:latin typeface="Helvetica Neue Light"/>
                <a:cs typeface="Helvetica Neue Light"/>
              </a:rPr>
              <a:t> </a:t>
            </a:r>
            <a:r>
              <a:rPr lang="en-US" sz="1050" i="1" dirty="0" smtClean="0">
                <a:solidFill>
                  <a:prstClr val="black"/>
                </a:solidFill>
                <a:latin typeface="Helvetica Neue Light"/>
                <a:cs typeface="Helvetica Neue Light"/>
              </a:rPr>
              <a:t>collection</a:t>
            </a:r>
            <a:endParaRPr lang="en-US" sz="1400" i="1" dirty="0">
              <a:solidFill>
                <a:prstClr val="black"/>
              </a:solidFill>
              <a:latin typeface="Helvetica Neue Light"/>
              <a:cs typeface="Helvetica Neue Ligh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398542" y="76200"/>
            <a:ext cx="6669281" cy="6705600"/>
            <a:chOff x="2013421" y="500757"/>
            <a:chExt cx="5143069" cy="3730664"/>
          </a:xfrm>
        </p:grpSpPr>
        <p:pic>
          <p:nvPicPr>
            <p:cNvPr id="3" name="Picture 2" descr="MikaTakahashi-Chow_Before&amp;After2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75380" y="500757"/>
              <a:ext cx="2381110" cy="3730664"/>
            </a:xfrm>
            <a:prstGeom prst="rect">
              <a:avLst/>
            </a:prstGeom>
            <a:ln w="57150">
              <a:solidFill>
                <a:schemeClr val="bg1"/>
              </a:solidFill>
            </a:ln>
          </p:spPr>
        </p:pic>
        <p:pic>
          <p:nvPicPr>
            <p:cNvPr id="2" name="Picture 1" descr="MikaTakahashi-Chow_Before&amp;After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592" r="5227"/>
            <a:stretch/>
          </p:blipFill>
          <p:spPr>
            <a:xfrm>
              <a:off x="2013421" y="500757"/>
              <a:ext cx="2821711" cy="3730664"/>
            </a:xfrm>
            <a:prstGeom prst="rect">
              <a:avLst/>
            </a:prstGeom>
            <a:ln w="57150">
              <a:solidFill>
                <a:schemeClr val="bg1"/>
              </a:solidFill>
            </a:ln>
          </p:spPr>
        </p:pic>
      </p:grpSp>
      <p:sp>
        <p:nvSpPr>
          <p:cNvPr id="5" name="Rectangle 4"/>
          <p:cNvSpPr/>
          <p:nvPr/>
        </p:nvSpPr>
        <p:spPr>
          <a:xfrm>
            <a:off x="228621" y="1066810"/>
            <a:ext cx="198119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ea typeface="Apple LiGothic Medium"/>
                <a:cs typeface="Apple LiGothic Medium"/>
              </a:rPr>
              <a:t>Lumière de </a:t>
            </a:r>
            <a:r>
              <a:rPr lang="en-US" dirty="0" err="1" smtClean="0">
                <a:ea typeface="Apple LiGothic Medium"/>
                <a:cs typeface="Apple LiGothic Medium"/>
              </a:rPr>
              <a:t>Vie</a:t>
            </a:r>
            <a:r>
              <a:rPr lang="en-US" dirty="0" err="1" smtClean="0">
                <a:latin typeface="Calibri"/>
                <a:ea typeface="Apple LiGothic Medium"/>
                <a:cs typeface="Apple LiGothic Medium"/>
              </a:rPr>
              <a:t>®</a:t>
            </a:r>
            <a:r>
              <a:rPr lang="en-US" dirty="0" err="1" smtClean="0">
                <a:ea typeface="Apple LiGothic Medium"/>
                <a:cs typeface="Apple LiGothic Medium"/>
              </a:rPr>
              <a:t>極緻研亮護膚系列</a:t>
            </a:r>
            <a:r>
              <a:rPr lang="zh-TW" altLang="en-US" b="1" cap="all" dirty="0">
                <a:solidFill>
                  <a:srgbClr val="F4B896"/>
                </a:solidFill>
                <a:latin typeface="Apple LiGothic Medium"/>
                <a:ea typeface="Apple LiGothic Medium"/>
                <a:cs typeface="Apple LiGothic Medium"/>
              </a:rPr>
              <a:t>效果很好</a:t>
            </a:r>
            <a:r>
              <a:rPr lang="zh-TW" altLang="en-US" dirty="0">
                <a:ea typeface="Apple LiGothic Medium"/>
                <a:cs typeface="Apple LiGothic Medium"/>
              </a:rPr>
              <a:t>。只是用了</a:t>
            </a:r>
            <a:r>
              <a:rPr lang="en-US" dirty="0">
                <a:ea typeface="Apple LiGothic Medium"/>
                <a:cs typeface="Apple LiGothic Medium"/>
              </a:rPr>
              <a:t>2</a:t>
            </a:r>
            <a:r>
              <a:rPr lang="zh-TW" altLang="en-US" dirty="0">
                <a:ea typeface="Apple LiGothic Medium"/>
                <a:cs typeface="Apple LiGothic Medium"/>
              </a:rPr>
              <a:t>星期，我就看到</a:t>
            </a:r>
            <a:r>
              <a:rPr lang="zh-TW" altLang="en-US" b="1" cap="all" dirty="0">
                <a:solidFill>
                  <a:srgbClr val="F4B896"/>
                </a:solidFill>
                <a:latin typeface="Apple LiGothic Medium"/>
                <a:ea typeface="Apple LiGothic Medium"/>
                <a:cs typeface="Apple LiGothic Medium"/>
              </a:rPr>
              <a:t>改變</a:t>
            </a:r>
            <a:r>
              <a:rPr lang="zh-TW" altLang="en-US" dirty="0">
                <a:ea typeface="Apple LiGothic Medium"/>
                <a:cs typeface="Apple LiGothic Medium"/>
              </a:rPr>
              <a:t>！</a:t>
            </a:r>
            <a:r>
              <a:rPr lang="en-US" dirty="0">
                <a:ea typeface="Apple LiGothic Medium"/>
                <a:cs typeface="Apple LiGothic Medium"/>
              </a:rPr>
              <a:t> </a:t>
            </a:r>
            <a:endParaRPr lang="en-US" dirty="0" smtClean="0">
              <a:ea typeface="Apple LiGothic Medium"/>
              <a:cs typeface="Apple LiGothic Medium"/>
            </a:endParaRPr>
          </a:p>
          <a:p>
            <a:endParaRPr lang="en-US" cap="all" dirty="0" smtClean="0">
              <a:solidFill>
                <a:prstClr val="white"/>
              </a:solidFill>
              <a:ea typeface="Apple LiGothic Medium"/>
              <a:cs typeface="Apple LiGothic Medium"/>
            </a:endParaRPr>
          </a:p>
          <a:p>
            <a:r>
              <a:rPr lang="en-US" cap="all" dirty="0" smtClean="0">
                <a:solidFill>
                  <a:prstClr val="white"/>
                </a:solidFill>
                <a:cs typeface="Helvetica Neue Light"/>
              </a:rPr>
              <a:t>Lumière </a:t>
            </a:r>
            <a:r>
              <a:rPr lang="en-US" cap="all" dirty="0">
                <a:solidFill>
                  <a:prstClr val="white"/>
                </a:solidFill>
                <a:cs typeface="Helvetica Neue Light"/>
              </a:rPr>
              <a:t>de </a:t>
            </a:r>
            <a:r>
              <a:rPr lang="en-US" cap="all" dirty="0" smtClean="0">
                <a:solidFill>
                  <a:prstClr val="white"/>
                </a:solidFill>
                <a:cs typeface="Helvetica Neue Light"/>
              </a:rPr>
              <a:t>Vie</a:t>
            </a:r>
            <a:r>
              <a:rPr lang="en-US" cap="all" dirty="0" smtClean="0">
                <a:solidFill>
                  <a:prstClr val="white"/>
                </a:solidFill>
                <a:latin typeface="Calibri"/>
                <a:cs typeface="Helvetica Neue Light"/>
              </a:rPr>
              <a:t>® </a:t>
            </a:r>
            <a:r>
              <a:rPr lang="en-US" cap="all" dirty="0" smtClean="0">
                <a:solidFill>
                  <a:prstClr val="white"/>
                </a:solidFill>
                <a:cs typeface="Helvetica Neue Light"/>
              </a:rPr>
              <a:t>is </a:t>
            </a:r>
            <a:r>
              <a:rPr lang="en-US" b="1" cap="all" dirty="0">
                <a:solidFill>
                  <a:srgbClr val="F4B896"/>
                </a:solidFill>
                <a:cs typeface="Helvetica Neue"/>
              </a:rPr>
              <a:t>simply </a:t>
            </a:r>
            <a:r>
              <a:rPr lang="en-US" b="1" cap="all" dirty="0" smtClean="0">
                <a:solidFill>
                  <a:srgbClr val="F4B896"/>
                </a:solidFill>
                <a:cs typeface="Helvetica Neue"/>
              </a:rPr>
              <a:t>amazing. </a:t>
            </a:r>
            <a:r>
              <a:rPr lang="en-US" cap="all" dirty="0" smtClean="0">
                <a:solidFill>
                  <a:prstClr val="white"/>
                </a:solidFill>
                <a:cs typeface="Helvetica Neue Light"/>
              </a:rPr>
              <a:t>I </a:t>
            </a:r>
            <a:r>
              <a:rPr lang="en-US" cap="all" dirty="0">
                <a:solidFill>
                  <a:prstClr val="white"/>
                </a:solidFill>
                <a:cs typeface="Helvetica Neue Light"/>
              </a:rPr>
              <a:t>saw </a:t>
            </a:r>
            <a:r>
              <a:rPr lang="en-US" cap="all" dirty="0" smtClean="0">
                <a:solidFill>
                  <a:prstClr val="white"/>
                </a:solidFill>
                <a:cs typeface="Helvetica Neue Light"/>
              </a:rPr>
              <a:t>a </a:t>
            </a:r>
            <a:r>
              <a:rPr lang="en-US" b="1" cap="all" dirty="0" smtClean="0">
                <a:solidFill>
                  <a:srgbClr val="F4B896"/>
                </a:solidFill>
                <a:cs typeface="Helvetica Neue"/>
              </a:rPr>
              <a:t>Change</a:t>
            </a:r>
            <a:r>
              <a:rPr lang="en-US" b="1" cap="all" dirty="0" smtClean="0">
                <a:solidFill>
                  <a:srgbClr val="ED9456"/>
                </a:solidFill>
                <a:cs typeface="Helvetica Neue"/>
              </a:rPr>
              <a:t> </a:t>
            </a:r>
            <a:r>
              <a:rPr lang="en-US" cap="all" dirty="0" smtClean="0">
                <a:solidFill>
                  <a:prstClr val="white"/>
                </a:solidFill>
                <a:cs typeface="Helvetica Neue Light"/>
              </a:rPr>
              <a:t>after </a:t>
            </a:r>
            <a:r>
              <a:rPr lang="en-US" cap="all" dirty="0">
                <a:solidFill>
                  <a:prstClr val="white"/>
                </a:solidFill>
                <a:cs typeface="Helvetica Neue Light"/>
              </a:rPr>
              <a:t>only two </a:t>
            </a:r>
            <a:r>
              <a:rPr lang="en-US" cap="all" dirty="0" smtClean="0">
                <a:solidFill>
                  <a:prstClr val="white"/>
                </a:solidFill>
                <a:cs typeface="Helvetica Neue Light"/>
              </a:rPr>
              <a:t>weeks </a:t>
            </a:r>
            <a:r>
              <a:rPr lang="en-US" cap="all" dirty="0">
                <a:solidFill>
                  <a:prstClr val="white"/>
                </a:solidFill>
                <a:cs typeface="Helvetica Neue Light"/>
              </a:rPr>
              <a:t>using </a:t>
            </a:r>
            <a:r>
              <a:rPr lang="en-US" cap="all" dirty="0" smtClean="0">
                <a:solidFill>
                  <a:prstClr val="white"/>
                </a:solidFill>
                <a:cs typeface="Helvetica Neue Light"/>
              </a:rPr>
              <a:t>of the </a:t>
            </a:r>
            <a:r>
              <a:rPr lang="en-US" cap="all" dirty="0">
                <a:solidFill>
                  <a:prstClr val="white"/>
                </a:solidFill>
                <a:cs typeface="Helvetica Neue Light"/>
              </a:rPr>
              <a:t>products!</a:t>
            </a:r>
          </a:p>
          <a:p>
            <a:endParaRPr lang="en-US" cap="all" dirty="0">
              <a:solidFill>
                <a:prstClr val="white"/>
              </a:solidFill>
              <a:cs typeface="Helvetica Neue Ligh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446092" y="84032"/>
            <a:ext cx="1812326" cy="609600"/>
            <a:chOff x="1388074" y="22966"/>
            <a:chExt cx="1812326" cy="457200"/>
          </a:xfrm>
        </p:grpSpPr>
        <p:sp>
          <p:nvSpPr>
            <p:cNvPr id="8" name="Round Same Side Corner Rectangle 7"/>
            <p:cNvSpPr/>
            <p:nvPr/>
          </p:nvSpPr>
          <p:spPr>
            <a:xfrm flipV="1">
              <a:off x="1388074" y="22966"/>
              <a:ext cx="1812326" cy="457200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388074" y="74242"/>
              <a:ext cx="1812326" cy="323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 smtClean="0">
                  <a:solidFill>
                    <a:srgbClr val="856C40"/>
                  </a:solidFill>
                  <a:latin typeface="Apple LiGothic Medium"/>
                  <a:ea typeface="Apple LiGothic Medium"/>
                  <a:cs typeface="Apple LiGothic Medium"/>
                </a:rPr>
                <a:t>使用前</a:t>
              </a:r>
              <a:endParaRPr lang="en-US" b="1" dirty="0" smtClean="0">
                <a:solidFill>
                  <a:srgbClr val="8D7249"/>
                </a:solidFill>
              </a:endParaRPr>
            </a:p>
            <a:p>
              <a:pPr algn="ctr"/>
              <a:r>
                <a:rPr lang="en-US" b="1" dirty="0" smtClean="0">
                  <a:solidFill>
                    <a:srgbClr val="8D7249"/>
                  </a:solidFill>
                </a:rPr>
                <a:t>BEFORE</a:t>
              </a:r>
              <a:endParaRPr lang="en-US" b="1" dirty="0">
                <a:solidFill>
                  <a:srgbClr val="8D7249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858000" y="76200"/>
            <a:ext cx="1820254" cy="609600"/>
            <a:chOff x="6019800" y="0"/>
            <a:chExt cx="1820254" cy="457200"/>
          </a:xfrm>
        </p:grpSpPr>
        <p:sp>
          <p:nvSpPr>
            <p:cNvPr id="11" name="Round Same Side Corner Rectangle 10"/>
            <p:cNvSpPr/>
            <p:nvPr/>
          </p:nvSpPr>
          <p:spPr>
            <a:xfrm flipV="1">
              <a:off x="6019800" y="0"/>
              <a:ext cx="1812326" cy="457200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027728" y="66675"/>
              <a:ext cx="1812326" cy="323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 smtClean="0">
                  <a:solidFill>
                    <a:srgbClr val="856C40"/>
                  </a:solidFill>
                  <a:latin typeface="Apple LiGothic Medium"/>
                  <a:ea typeface="Apple LiGothic Medium"/>
                  <a:cs typeface="Apple LiGothic Medium"/>
                </a:rPr>
                <a:t>使用後</a:t>
              </a:r>
              <a:endParaRPr lang="en-US" b="1" dirty="0" smtClean="0">
                <a:solidFill>
                  <a:srgbClr val="8D7249"/>
                </a:solidFill>
              </a:endParaRPr>
            </a:p>
            <a:p>
              <a:pPr algn="ctr"/>
              <a:r>
                <a:rPr lang="en-US" b="1" dirty="0" smtClean="0">
                  <a:solidFill>
                    <a:srgbClr val="8D7249"/>
                  </a:solidFill>
                </a:rPr>
                <a:t>AFTER</a:t>
              </a:r>
              <a:endParaRPr lang="en-US" b="1" dirty="0">
                <a:solidFill>
                  <a:srgbClr val="8D7249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0" y="6629400"/>
            <a:ext cx="91440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zh-TW" altLang="en-US" sz="800" dirty="0">
                <a:latin typeface="Calibri" panose="020F0502020204030204" pitchFamily="34" charset="0"/>
                <a:ea typeface="華康儷中黑" panose="020B0509000000000000" pitchFamily="49" charset="-120"/>
              </a:rPr>
              <a:t>上面展示的並不是必然效果。見證效果因人而異</a:t>
            </a:r>
            <a:r>
              <a:rPr lang="zh-TW" altLang="en-US" sz="800" dirty="0" smtClean="0">
                <a:latin typeface="Calibri" panose="020F0502020204030204" pitchFamily="34" charset="0"/>
                <a:ea typeface="華康儷中黑" panose="020B0509000000000000" pitchFamily="49" charset="-120"/>
              </a:rPr>
              <a:t>。</a:t>
            </a:r>
            <a:r>
              <a:rPr lang="en-US" sz="800" dirty="0" smtClean="0">
                <a:latin typeface="Calibri" panose="020F0502020204030204" pitchFamily="34" charset="0"/>
                <a:ea typeface="華康儷中黑" panose="020B0509000000000000" pitchFamily="49" charset="-120"/>
              </a:rPr>
              <a:t>Results </a:t>
            </a:r>
            <a:r>
              <a:rPr lang="en-US" sz="800" dirty="0">
                <a:latin typeface="Calibri" panose="020F0502020204030204" pitchFamily="34" charset="0"/>
                <a:ea typeface="華康儷中黑" panose="020B0509000000000000" pitchFamily="49" charset="-120"/>
              </a:rPr>
              <a:t>shown above may not be typical. Individual results may </a:t>
            </a:r>
            <a:r>
              <a:rPr lang="en-US" sz="800" dirty="0" smtClean="0">
                <a:latin typeface="Calibri" panose="020F0502020204030204" pitchFamily="34" charset="0"/>
                <a:ea typeface="華康儷中黑" panose="020B0509000000000000" pitchFamily="49" charset="-120"/>
              </a:rPr>
              <a:t>vary.</a:t>
            </a:r>
          </a:p>
          <a:p>
            <a:pPr algn="just"/>
            <a:r>
              <a:rPr lang="en-US" sz="800" dirty="0" smtClean="0">
                <a:latin typeface="Calibri" panose="020F0502020204030204" pitchFamily="34" charset="0"/>
                <a:ea typeface="華康儷中黑" panose="020B0509000000000000" pitchFamily="49" charset="-120"/>
              </a:rPr>
              <a:t> </a:t>
            </a:r>
            <a:endParaRPr lang="en-US" sz="800" dirty="0">
              <a:latin typeface="Calibri" panose="020F0502020204030204" pitchFamily="34" charset="0"/>
              <a:ea typeface="華康儷中黑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2086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achtia Photo 2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6160" y="67733"/>
            <a:ext cx="2589494" cy="5337387"/>
          </a:xfrm>
          <a:prstGeom prst="rect">
            <a:avLst/>
          </a:prstGeom>
        </p:spPr>
      </p:pic>
      <p:pic>
        <p:nvPicPr>
          <p:cNvPr id="15" name="Picture 14" descr="Thachtia Photo 2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5360" y="-6077"/>
            <a:ext cx="2682240" cy="5411197"/>
          </a:xfrm>
          <a:prstGeom prst="rect">
            <a:avLst/>
          </a:prstGeom>
        </p:spPr>
      </p:pic>
      <p:sp>
        <p:nvSpPr>
          <p:cNvPr id="3" name="Round Same Side Corner Rectangle 2"/>
          <p:cNvSpPr/>
          <p:nvPr/>
        </p:nvSpPr>
        <p:spPr>
          <a:xfrm flipV="1">
            <a:off x="1388074" y="30621"/>
            <a:ext cx="1812326" cy="609600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ound Same Side Corner Rectangle 12"/>
          <p:cNvSpPr/>
          <p:nvPr/>
        </p:nvSpPr>
        <p:spPr>
          <a:xfrm flipV="1">
            <a:off x="6019800" y="0"/>
            <a:ext cx="1812326" cy="609600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88074" y="98989"/>
            <a:ext cx="1812326" cy="43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rgbClr val="8D7249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使用前</a:t>
            </a:r>
          </a:p>
          <a:p>
            <a:pPr algn="ctr"/>
            <a:r>
              <a:rPr lang="en-US" b="1" dirty="0">
                <a:solidFill>
                  <a:srgbClr val="8D7249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BEFORE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027728" y="88900"/>
            <a:ext cx="1812326" cy="43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rgbClr val="856C40"/>
                </a:solidFill>
                <a:latin typeface="Apple LiGothic Medium"/>
                <a:ea typeface="Apple LiGothic Medium"/>
                <a:cs typeface="Apple LiGothic Medium"/>
              </a:rPr>
              <a:t>使用後</a:t>
            </a:r>
            <a:endParaRPr lang="en-US" b="1" dirty="0">
              <a:solidFill>
                <a:srgbClr val="8D7249"/>
              </a:solidFill>
            </a:endParaRPr>
          </a:p>
          <a:p>
            <a:pPr algn="ctr"/>
            <a:r>
              <a:rPr lang="en-US" b="1" dirty="0">
                <a:solidFill>
                  <a:srgbClr val="8D7249"/>
                </a:solidFill>
              </a:rPr>
              <a:t>AFTER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096000" y="5435600"/>
            <a:ext cx="3061008" cy="1117600"/>
          </a:xfrm>
          <a:prstGeom prst="rect">
            <a:avLst/>
          </a:prstGeom>
          <a:solidFill>
            <a:schemeClr val="tx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sz="1600" i="1" dirty="0" smtClean="0">
                <a:solidFill>
                  <a:prstClr val="white"/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Helvetica Neue Light"/>
              </a:rPr>
              <a:t>-</a:t>
            </a:r>
            <a:r>
              <a:rPr lang="en-US" sz="1600" i="1" dirty="0" err="1" smtClean="0">
                <a:solidFill>
                  <a:prstClr val="white"/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Helvetica Neue Light"/>
              </a:rPr>
              <a:t>Thachtia</a:t>
            </a:r>
            <a:endParaRPr lang="en-US" sz="1600" i="1" dirty="0">
              <a:solidFill>
                <a:prstClr val="white"/>
              </a:solidFill>
              <a:latin typeface="Calibri" panose="020F0502020204030204" pitchFamily="34" charset="0"/>
              <a:ea typeface="華康儷中黑" panose="020B0509000000000000" pitchFamily="49" charset="-120"/>
              <a:cs typeface="Helvetica Neue Light"/>
            </a:endParaRPr>
          </a:p>
          <a:p>
            <a:r>
              <a:rPr lang="zh-TW" altLang="en-US" sz="1400" i="1" dirty="0">
                <a:solidFill>
                  <a:prstClr val="white"/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Helvetica Neue Light"/>
              </a:rPr>
              <a:t>使用全套</a:t>
            </a:r>
            <a:r>
              <a:rPr lang="en-US" sz="1400" i="1" dirty="0">
                <a:solidFill>
                  <a:prstClr val="white"/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Helvetica Neue Light"/>
              </a:rPr>
              <a:t>Lumière de </a:t>
            </a:r>
            <a:r>
              <a:rPr lang="en-US" sz="1400" i="1" dirty="0" smtClean="0">
                <a:solidFill>
                  <a:prstClr val="white"/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Helvetica Neue Light"/>
              </a:rPr>
              <a:t>Vie</a:t>
            </a:r>
            <a:r>
              <a:rPr lang="zh-TW" altLang="en-US" sz="1400" i="1" dirty="0" smtClean="0">
                <a:solidFill>
                  <a:prstClr val="white"/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Helvetica Neue Light"/>
              </a:rPr>
              <a:t>極</a:t>
            </a:r>
            <a:r>
              <a:rPr lang="zh-TW" altLang="en-US" sz="1400" i="1" dirty="0">
                <a:solidFill>
                  <a:prstClr val="white"/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Helvetica Neue Light"/>
              </a:rPr>
              <a:t>緻研亮護膚系列 </a:t>
            </a:r>
            <a:r>
              <a:rPr lang="en-US" altLang="zh-TW" sz="1400" i="1" dirty="0">
                <a:solidFill>
                  <a:prstClr val="white"/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Helvetica Neue Light"/>
              </a:rPr>
              <a:t> R</a:t>
            </a:r>
            <a:r>
              <a:rPr lang="en-US" sz="1400" i="1" dirty="0" smtClean="0">
                <a:solidFill>
                  <a:prstClr val="white"/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Helvetica Neue Light"/>
              </a:rPr>
              <a:t>esults </a:t>
            </a:r>
            <a:r>
              <a:rPr lang="en-US" sz="1400" i="1" dirty="0">
                <a:solidFill>
                  <a:prstClr val="white"/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Helvetica Neue Light"/>
              </a:rPr>
              <a:t>after using the entire Lumière de Vie collection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-1752600" y="5435600"/>
            <a:ext cx="7780328" cy="1117600"/>
          </a:xfrm>
          <a:prstGeom prst="rect">
            <a:avLst/>
          </a:prstGeom>
          <a:solidFill>
            <a:schemeClr val="tx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8800" algn="r">
              <a:tabLst>
                <a:tab pos="2058988" algn="l"/>
              </a:tabLst>
            </a:pPr>
            <a:r>
              <a:rPr lang="en-US" altLang="zh-TW" sz="1200" dirty="0" smtClean="0">
                <a:latin typeface="Calibri" panose="020F0502020204030204" pitchFamily="34" charset="0"/>
                <a:ea typeface="華康儷中黑" panose="020B0509000000000000" pitchFamily="49" charset="-120"/>
              </a:rPr>
              <a:t> </a:t>
            </a:r>
            <a:r>
              <a:rPr lang="zh-TW" altLang="en-US" sz="1200" dirty="0" smtClean="0">
                <a:latin typeface="Calibri" panose="020F0502020204030204" pitchFamily="34" charset="0"/>
                <a:ea typeface="華康儷中黑" panose="020B0509000000000000" pitchFamily="49" charset="-120"/>
              </a:rPr>
              <a:t>醒來後我從鏡子裡</a:t>
            </a:r>
            <a:r>
              <a:rPr lang="zh-TW" altLang="en-US" sz="1200" dirty="0">
                <a:latin typeface="Calibri" panose="020F0502020204030204" pitchFamily="34" charset="0"/>
                <a:ea typeface="華康儷中黑" panose="020B0509000000000000" pitchFamily="49" charset="-120"/>
              </a:rPr>
              <a:t>看到自己的臉時，就像噩夢成真那樣恐怖</a:t>
            </a:r>
            <a:r>
              <a:rPr lang="zh-TW" altLang="en-US" sz="1200" dirty="0" smtClean="0">
                <a:latin typeface="Calibri" panose="020F0502020204030204" pitchFamily="34" charset="0"/>
                <a:ea typeface="華康儷中黑" panose="020B0509000000000000" pitchFamily="49" charset="-120"/>
              </a:rPr>
              <a:t>。</a:t>
            </a:r>
            <a:endParaRPr lang="en-US" altLang="zh-TW" sz="1200" dirty="0" smtClean="0">
              <a:latin typeface="Calibri" panose="020F0502020204030204" pitchFamily="34" charset="0"/>
              <a:ea typeface="華康儷中黑" panose="020B0509000000000000" pitchFamily="49" charset="-120"/>
            </a:endParaRPr>
          </a:p>
          <a:p>
            <a:pPr marL="1828800" algn="r">
              <a:tabLst>
                <a:tab pos="2058988" algn="l"/>
              </a:tabLst>
            </a:pPr>
            <a:r>
              <a:rPr lang="zh-TW" altLang="en-US" sz="1200" dirty="0" smtClean="0">
                <a:latin typeface="Calibri" panose="020F0502020204030204" pitchFamily="34" charset="0"/>
                <a:ea typeface="華康儷中黑" panose="020B0509000000000000" pitchFamily="49" charset="-120"/>
              </a:rPr>
              <a:t>說</a:t>
            </a:r>
            <a:r>
              <a:rPr lang="zh-TW" altLang="en-US" sz="1200" dirty="0">
                <a:latin typeface="Calibri" panose="020F0502020204030204" pitchFamily="34" charset="0"/>
                <a:ea typeface="華康儷中黑" panose="020B0509000000000000" pitchFamily="49" charset="-120"/>
              </a:rPr>
              <a:t>實話，在這個可</a:t>
            </a:r>
            <a:r>
              <a:rPr lang="zh-TW" altLang="en-US" sz="1200" dirty="0" smtClean="0">
                <a:latin typeface="Calibri" panose="020F0502020204030204" pitchFamily="34" charset="0"/>
                <a:ea typeface="華康儷中黑" panose="020B0509000000000000" pitchFamily="49" charset="-120"/>
              </a:rPr>
              <a:t>怕刻，我</a:t>
            </a:r>
            <a:r>
              <a:rPr lang="zh-TW" altLang="en-US" sz="1200" dirty="0">
                <a:latin typeface="Calibri" panose="020F0502020204030204" pitchFamily="34" charset="0"/>
                <a:ea typeface="華康儷中黑" panose="020B0509000000000000" pitchFamily="49" charset="-120"/>
              </a:rPr>
              <a:t>很幸運認識到</a:t>
            </a:r>
            <a:r>
              <a:rPr lang="en-US" sz="1200" dirty="0" err="1">
                <a:latin typeface="Calibri" panose="020F0502020204030204" pitchFamily="34" charset="0"/>
                <a:ea typeface="華康儷中黑" panose="020B0509000000000000" pitchFamily="49" charset="-120"/>
              </a:rPr>
              <a:t>Lumiere</a:t>
            </a:r>
            <a:r>
              <a:rPr lang="en-US" sz="1200" dirty="0">
                <a:latin typeface="Calibri" panose="020F0502020204030204" pitchFamily="34" charset="0"/>
                <a:ea typeface="華康儷中黑" panose="020B0509000000000000" pitchFamily="49" charset="-120"/>
              </a:rPr>
              <a:t> De </a:t>
            </a:r>
            <a:r>
              <a:rPr lang="en-US" sz="1200" dirty="0" smtClean="0">
                <a:latin typeface="Calibri" panose="020F0502020204030204" pitchFamily="34" charset="0"/>
                <a:ea typeface="華康儷中黑" panose="020B0509000000000000" pitchFamily="49" charset="-120"/>
              </a:rPr>
              <a:t>Vie</a:t>
            </a:r>
            <a:r>
              <a:rPr lang="zh-TW" altLang="en-US" sz="1200" dirty="0" smtClean="0">
                <a:latin typeface="Calibri" panose="020F0502020204030204" pitchFamily="34" charset="0"/>
                <a:ea typeface="華康儷中黑" panose="020B0509000000000000" pitchFamily="49" charset="-120"/>
              </a:rPr>
              <a:t>！</a:t>
            </a:r>
            <a:endParaRPr lang="en-US" sz="1200" dirty="0">
              <a:latin typeface="Calibri" panose="020F0502020204030204" pitchFamily="34" charset="0"/>
              <a:ea typeface="華康儷中黑" panose="020B0509000000000000" pitchFamily="49" charset="-120"/>
            </a:endParaRPr>
          </a:p>
          <a:p>
            <a:pPr marL="1828800" algn="r" defTabSz="914400">
              <a:tabLst>
                <a:tab pos="2058988" algn="l"/>
              </a:tabLst>
            </a:pPr>
            <a:r>
              <a:rPr lang="en-US" sz="1200" dirty="0" smtClean="0">
                <a:latin typeface="Calibri" panose="020F0502020204030204" pitchFamily="34" charset="0"/>
                <a:ea typeface="華康儷中黑" panose="020B0509000000000000" pitchFamily="49" charset="-120"/>
              </a:rPr>
              <a:t>Waking </a:t>
            </a:r>
            <a:r>
              <a:rPr lang="en-US" sz="1200" dirty="0">
                <a:latin typeface="Calibri" panose="020F0502020204030204" pitchFamily="34" charset="0"/>
                <a:ea typeface="華康儷中黑" panose="020B0509000000000000" pitchFamily="49" charset="-120"/>
              </a:rPr>
              <a:t>up to see my face in the mirror was like I bad </a:t>
            </a:r>
            <a:r>
              <a:rPr lang="en-US" sz="1200" dirty="0" smtClean="0">
                <a:latin typeface="Calibri" panose="020F0502020204030204" pitchFamily="34" charset="0"/>
                <a:ea typeface="華康儷中黑" panose="020B0509000000000000" pitchFamily="49" charset="-120"/>
              </a:rPr>
              <a:t>nightmare that </a:t>
            </a:r>
            <a:r>
              <a:rPr lang="en-US" sz="1200" dirty="0">
                <a:latin typeface="Calibri" panose="020F0502020204030204" pitchFamily="34" charset="0"/>
                <a:ea typeface="華康儷中黑" panose="020B0509000000000000" pitchFamily="49" charset="-120"/>
              </a:rPr>
              <a:t>became reality. </a:t>
            </a:r>
            <a:endParaRPr lang="en-US" sz="1200" dirty="0" smtClean="0">
              <a:latin typeface="Calibri" panose="020F0502020204030204" pitchFamily="34" charset="0"/>
              <a:ea typeface="華康儷中黑" panose="020B0509000000000000" pitchFamily="49" charset="-120"/>
            </a:endParaRPr>
          </a:p>
          <a:p>
            <a:pPr marL="1828800" algn="r" defTabSz="914400">
              <a:tabLst>
                <a:tab pos="2058988" algn="l"/>
              </a:tabLst>
            </a:pPr>
            <a:r>
              <a:rPr lang="en-US" sz="1200" dirty="0" smtClean="0">
                <a:latin typeface="Calibri" panose="020F0502020204030204" pitchFamily="34" charset="0"/>
                <a:ea typeface="華康儷中黑" panose="020B0509000000000000" pitchFamily="49" charset="-120"/>
              </a:rPr>
              <a:t>But </a:t>
            </a:r>
            <a:r>
              <a:rPr lang="en-US" sz="1200" dirty="0">
                <a:latin typeface="Calibri" panose="020F0502020204030204" pitchFamily="34" charset="0"/>
                <a:ea typeface="華康儷中黑" panose="020B0509000000000000" pitchFamily="49" charset="-120"/>
              </a:rPr>
              <a:t>honestly from this horrible traumatizing moment of my life </a:t>
            </a:r>
            <a:endParaRPr lang="en-US" sz="1200" dirty="0" smtClean="0">
              <a:latin typeface="Calibri" panose="020F0502020204030204" pitchFamily="34" charset="0"/>
              <a:ea typeface="華康儷中黑" panose="020B0509000000000000" pitchFamily="49" charset="-120"/>
            </a:endParaRPr>
          </a:p>
          <a:p>
            <a:pPr marL="1828800" algn="r" defTabSz="914400">
              <a:tabLst>
                <a:tab pos="2058988" algn="l"/>
              </a:tabLst>
            </a:pPr>
            <a:r>
              <a:rPr lang="en-US" sz="1200" dirty="0" smtClean="0">
                <a:latin typeface="Calibri" panose="020F0502020204030204" pitchFamily="34" charset="0"/>
                <a:ea typeface="華康儷中黑" panose="020B0509000000000000" pitchFamily="49" charset="-120"/>
              </a:rPr>
              <a:t>I </a:t>
            </a:r>
            <a:r>
              <a:rPr lang="en-US" sz="1200" dirty="0">
                <a:latin typeface="Calibri" panose="020F0502020204030204" pitchFamily="34" charset="0"/>
                <a:ea typeface="華康儷中黑" panose="020B0509000000000000" pitchFamily="49" charset="-120"/>
              </a:rPr>
              <a:t>was very fortunate to come across this skincare line </a:t>
            </a:r>
            <a:r>
              <a:rPr lang="en-US" sz="1200" dirty="0" err="1">
                <a:latin typeface="Calibri" panose="020F0502020204030204" pitchFamily="34" charset="0"/>
                <a:ea typeface="華康儷中黑" panose="020B0509000000000000" pitchFamily="49" charset="-120"/>
              </a:rPr>
              <a:t>Lumiere</a:t>
            </a:r>
            <a:r>
              <a:rPr lang="en-US" sz="1200" dirty="0">
                <a:latin typeface="Calibri" panose="020F0502020204030204" pitchFamily="34" charset="0"/>
                <a:ea typeface="華康儷中黑" panose="020B0509000000000000" pitchFamily="49" charset="-120"/>
              </a:rPr>
              <a:t> De Vie!</a:t>
            </a:r>
            <a:endParaRPr lang="en-US" sz="1200" b="1" cap="all" dirty="0">
              <a:solidFill>
                <a:prstClr val="white"/>
              </a:solidFill>
              <a:latin typeface="Calibri" panose="020F0502020204030204" pitchFamily="34" charset="0"/>
              <a:ea typeface="華康儷中黑" panose="020B0509000000000000" pitchFamily="49" charset="-120"/>
              <a:cs typeface="Helvetica Neue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6629400"/>
            <a:ext cx="91440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zh-TW" altLang="en-US" sz="800" dirty="0">
                <a:latin typeface="Calibri" panose="020F0502020204030204" pitchFamily="34" charset="0"/>
                <a:ea typeface="華康儷中黑" panose="020B0509000000000000" pitchFamily="49" charset="-120"/>
              </a:rPr>
              <a:t>上面展示的並不是必然效果。見證效果因人而異</a:t>
            </a:r>
            <a:r>
              <a:rPr lang="zh-TW" altLang="en-US" sz="800" dirty="0" smtClean="0">
                <a:latin typeface="Calibri" panose="020F0502020204030204" pitchFamily="34" charset="0"/>
                <a:ea typeface="華康儷中黑" panose="020B0509000000000000" pitchFamily="49" charset="-120"/>
              </a:rPr>
              <a:t>。</a:t>
            </a:r>
            <a:r>
              <a:rPr lang="en-US" sz="800" dirty="0" smtClean="0">
                <a:latin typeface="Calibri" panose="020F0502020204030204" pitchFamily="34" charset="0"/>
                <a:ea typeface="華康儷中黑" panose="020B0509000000000000" pitchFamily="49" charset="-120"/>
              </a:rPr>
              <a:t>Results </a:t>
            </a:r>
            <a:r>
              <a:rPr lang="en-US" sz="800" dirty="0">
                <a:latin typeface="Calibri" panose="020F0502020204030204" pitchFamily="34" charset="0"/>
                <a:ea typeface="華康儷中黑" panose="020B0509000000000000" pitchFamily="49" charset="-120"/>
              </a:rPr>
              <a:t>shown above may not be typical. Individual results may </a:t>
            </a:r>
            <a:r>
              <a:rPr lang="en-US" sz="800" dirty="0" smtClean="0">
                <a:latin typeface="Calibri" panose="020F0502020204030204" pitchFamily="34" charset="0"/>
                <a:ea typeface="華康儷中黑" panose="020B0509000000000000" pitchFamily="49" charset="-120"/>
              </a:rPr>
              <a:t>vary.</a:t>
            </a:r>
          </a:p>
          <a:p>
            <a:pPr algn="just"/>
            <a:r>
              <a:rPr lang="en-US" sz="800" dirty="0" smtClean="0">
                <a:latin typeface="Calibri" panose="020F0502020204030204" pitchFamily="34" charset="0"/>
                <a:ea typeface="華康儷中黑" panose="020B0509000000000000" pitchFamily="49" charset="-120"/>
              </a:rPr>
              <a:t> </a:t>
            </a:r>
            <a:endParaRPr lang="en-US" sz="800" dirty="0">
              <a:latin typeface="Calibri" panose="020F0502020204030204" pitchFamily="34" charset="0"/>
              <a:ea typeface="華康儷中黑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3662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4-11-04 at 11.07.02 AM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217628" cy="5481405"/>
          </a:xfrm>
          <a:prstGeom prst="rect">
            <a:avLst/>
          </a:prstGeom>
        </p:spPr>
      </p:pic>
      <p:pic>
        <p:nvPicPr>
          <p:cNvPr id="16" name="Picture 15" descr="Screen Shot 2014-11-04 at 11.07.02 A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3061008" cy="54864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096000" y="5435600"/>
            <a:ext cx="3061008" cy="1117600"/>
          </a:xfrm>
          <a:prstGeom prst="rect">
            <a:avLst/>
          </a:prstGeom>
          <a:solidFill>
            <a:schemeClr val="tx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i="1" dirty="0">
                <a:solidFill>
                  <a:prstClr val="white"/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Helvetica Neue Light"/>
              </a:rPr>
              <a:t>-</a:t>
            </a:r>
            <a:r>
              <a:rPr lang="en-US" sz="1600" i="1" dirty="0" err="1">
                <a:solidFill>
                  <a:prstClr val="white"/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Helvetica Neue Light"/>
              </a:rPr>
              <a:t>Thachtia</a:t>
            </a:r>
            <a:endParaRPr lang="en-US" sz="1600" i="1" dirty="0">
              <a:solidFill>
                <a:prstClr val="white"/>
              </a:solidFill>
              <a:latin typeface="Calibri" panose="020F0502020204030204" pitchFamily="34" charset="0"/>
              <a:ea typeface="華康儷中黑" panose="020B0509000000000000" pitchFamily="49" charset="-120"/>
              <a:cs typeface="Helvetica Neue Light"/>
            </a:endParaRPr>
          </a:p>
          <a:p>
            <a:r>
              <a:rPr lang="zh-TW" altLang="en-US" sz="1600" i="1" dirty="0">
                <a:solidFill>
                  <a:prstClr val="white"/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Helvetica Neue Light"/>
              </a:rPr>
              <a:t>使用全套</a:t>
            </a:r>
            <a:r>
              <a:rPr lang="en-US" sz="1600" i="1" dirty="0">
                <a:solidFill>
                  <a:prstClr val="white"/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Helvetica Neue Light"/>
              </a:rPr>
              <a:t>Lumière de Vie</a:t>
            </a:r>
            <a:r>
              <a:rPr lang="zh-TW" altLang="en-US" sz="1600" i="1" dirty="0">
                <a:solidFill>
                  <a:prstClr val="white"/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Helvetica Neue Light"/>
              </a:rPr>
              <a:t>極緻研亮護膚系列 </a:t>
            </a:r>
            <a:r>
              <a:rPr lang="en-US" altLang="zh-TW" sz="1600" i="1" dirty="0">
                <a:solidFill>
                  <a:prstClr val="white"/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Helvetica Neue Light"/>
              </a:rPr>
              <a:t> R</a:t>
            </a:r>
            <a:r>
              <a:rPr lang="en-US" sz="1600" i="1" dirty="0">
                <a:solidFill>
                  <a:prstClr val="white"/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Helvetica Neue Light"/>
              </a:rPr>
              <a:t>esults after using the entire Lumière de Vie collection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0" y="5435600"/>
            <a:ext cx="6027728" cy="1117600"/>
            <a:chOff x="0" y="4095750"/>
            <a:chExt cx="6027728" cy="838200"/>
          </a:xfrm>
        </p:grpSpPr>
        <p:sp>
          <p:nvSpPr>
            <p:cNvPr id="7" name="Rectangle 6"/>
            <p:cNvSpPr/>
            <p:nvPr/>
          </p:nvSpPr>
          <p:spPr>
            <a:xfrm>
              <a:off x="0" y="4095750"/>
              <a:ext cx="6027728" cy="838200"/>
            </a:xfrm>
            <a:prstGeom prst="rect">
              <a:avLst/>
            </a:prstGeom>
            <a:solidFill>
              <a:schemeClr val="tx1">
                <a:lumMod val="85000"/>
                <a:lumOff val="1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28800" algn="r">
                <a:tabLst>
                  <a:tab pos="2058988" algn="l"/>
                </a:tabLst>
              </a:pPr>
              <a:r>
                <a:rPr lang="en-US" sz="1200" dirty="0">
                  <a:latin typeface="Calibri" panose="020F0502020204030204" pitchFamily="34" charset="0"/>
                  <a:ea typeface="華康儷中黑" panose="020B0509000000000000" pitchFamily="49" charset="-120"/>
                </a:rPr>
                <a:t>5</a:t>
              </a:r>
              <a:r>
                <a:rPr lang="zh-TW" altLang="en-US" sz="1200" dirty="0">
                  <a:latin typeface="Calibri" panose="020F0502020204030204" pitchFamily="34" charset="0"/>
                  <a:ea typeface="華康儷中黑" panose="020B0509000000000000" pitchFamily="49" charset="-120"/>
                </a:rPr>
                <a:t>個月後，你幾乎在我臉上什麼都找不</a:t>
              </a:r>
              <a:r>
                <a:rPr lang="zh-TW" altLang="en-US" sz="1200" dirty="0" smtClean="0">
                  <a:latin typeface="Calibri" panose="020F0502020204030204" pitchFamily="34" charset="0"/>
                  <a:ea typeface="華康儷中黑" panose="020B0509000000000000" pitchFamily="49" charset="-120"/>
                </a:rPr>
                <a:t>到，</a:t>
              </a:r>
              <a:r>
                <a:rPr lang="zh-TW" altLang="en-US" sz="1200" dirty="0">
                  <a:latin typeface="Calibri" panose="020F0502020204030204" pitchFamily="34" charset="0"/>
                  <a:ea typeface="華康儷中黑" panose="020B0509000000000000" pitchFamily="49" charset="-120"/>
                </a:rPr>
                <a:t>右下角的照片就是我的近照！現在我從新愛上我的肌膚了</a:t>
              </a:r>
              <a:r>
                <a:rPr lang="en-US" altLang="zh-TW" sz="1200" dirty="0">
                  <a:latin typeface="Calibri" panose="020F0502020204030204" pitchFamily="34" charset="0"/>
                  <a:ea typeface="華康儷中黑" panose="020B0509000000000000" pitchFamily="49" charset="-120"/>
                </a:rPr>
                <a:t>﹗</a:t>
              </a:r>
              <a:endParaRPr lang="en-US" sz="1200" dirty="0">
                <a:latin typeface="Calibri" panose="020F0502020204030204" pitchFamily="34" charset="0"/>
                <a:ea typeface="華康儷中黑" panose="020B0509000000000000" pitchFamily="49" charset="-120"/>
              </a:endParaRPr>
            </a:p>
            <a:p>
              <a:pPr marL="1828800" algn="r" defTabSz="914400">
                <a:tabLst>
                  <a:tab pos="2058988" algn="l"/>
                </a:tabLst>
              </a:pPr>
              <a:r>
                <a:rPr lang="en-US" sz="1200" dirty="0" smtClean="0">
                  <a:latin typeface="Calibri" panose="020F0502020204030204" pitchFamily="34" charset="0"/>
                  <a:ea typeface="華康儷中黑" panose="020B0509000000000000" pitchFamily="49" charset="-120"/>
                </a:rPr>
                <a:t>5 </a:t>
              </a:r>
              <a:r>
                <a:rPr lang="en-US" sz="1200" dirty="0">
                  <a:latin typeface="Calibri" panose="020F0502020204030204" pitchFamily="34" charset="0"/>
                  <a:ea typeface="華康儷中黑" panose="020B0509000000000000" pitchFamily="49" charset="-120"/>
                </a:rPr>
                <a:t>months later, you can barely see anything and the last picture on the bottom right is my most recent picture of TODAY! I AM IN LOVEEEE WITH MY SKIN AGAIN!! </a:t>
              </a:r>
              <a:endParaRPr lang="en-US" sz="1200" b="1" cap="all" dirty="0">
                <a:solidFill>
                  <a:prstClr val="white"/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Helvetica Neue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0617" y="4328841"/>
              <a:ext cx="1295400" cy="376509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0" y="6629400"/>
            <a:ext cx="91440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zh-TW" altLang="en-US" sz="800" dirty="0">
                <a:latin typeface="Calibri" panose="020F0502020204030204" pitchFamily="34" charset="0"/>
                <a:ea typeface="華康儷中黑" panose="020B0509000000000000" pitchFamily="49" charset="-120"/>
              </a:rPr>
              <a:t>上面展示的並不是必然效果。見證效果因人而異</a:t>
            </a:r>
            <a:r>
              <a:rPr lang="zh-TW" altLang="en-US" sz="800" dirty="0" smtClean="0">
                <a:latin typeface="Calibri" panose="020F0502020204030204" pitchFamily="34" charset="0"/>
                <a:ea typeface="華康儷中黑" panose="020B0509000000000000" pitchFamily="49" charset="-120"/>
              </a:rPr>
              <a:t>。</a:t>
            </a:r>
            <a:r>
              <a:rPr lang="en-US" sz="800" dirty="0" smtClean="0">
                <a:latin typeface="Calibri" panose="020F0502020204030204" pitchFamily="34" charset="0"/>
                <a:ea typeface="華康儷中黑" panose="020B0509000000000000" pitchFamily="49" charset="-120"/>
              </a:rPr>
              <a:t>Results </a:t>
            </a:r>
            <a:r>
              <a:rPr lang="en-US" sz="800" dirty="0">
                <a:latin typeface="Calibri" panose="020F0502020204030204" pitchFamily="34" charset="0"/>
                <a:ea typeface="華康儷中黑" panose="020B0509000000000000" pitchFamily="49" charset="-120"/>
              </a:rPr>
              <a:t>shown above may not be typical. Individual results may </a:t>
            </a:r>
            <a:r>
              <a:rPr lang="en-US" sz="800" dirty="0" smtClean="0">
                <a:latin typeface="Calibri" panose="020F0502020204030204" pitchFamily="34" charset="0"/>
                <a:ea typeface="華康儷中黑" panose="020B0509000000000000" pitchFamily="49" charset="-120"/>
              </a:rPr>
              <a:t>vary.</a:t>
            </a:r>
          </a:p>
          <a:p>
            <a:pPr algn="just"/>
            <a:r>
              <a:rPr lang="en-US" sz="800" dirty="0" smtClean="0">
                <a:latin typeface="Calibri" panose="020F0502020204030204" pitchFamily="34" charset="0"/>
                <a:ea typeface="華康儷中黑" panose="020B0509000000000000" pitchFamily="49" charset="-120"/>
              </a:rPr>
              <a:t> </a:t>
            </a:r>
            <a:endParaRPr lang="en-US" sz="800" dirty="0">
              <a:latin typeface="Calibri" panose="020F0502020204030204" pitchFamily="34" charset="0"/>
              <a:ea typeface="華康儷中黑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4753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dvKitWithoutExtraBottl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4801" y="-545266"/>
            <a:ext cx="9372600" cy="8338916"/>
          </a:xfrm>
          <a:prstGeom prst="rect">
            <a:avLst/>
          </a:prstGeom>
        </p:spPr>
      </p:pic>
      <p:pic>
        <p:nvPicPr>
          <p:cNvPr id="5" name="Picture 4" descr="ldvKitWithoutExtraBottleDar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2400" y="-538465"/>
            <a:ext cx="9372600" cy="8338916"/>
          </a:xfrm>
          <a:prstGeom prst="rect">
            <a:avLst/>
          </a:prstGeom>
        </p:spPr>
      </p:pic>
      <p:pic>
        <p:nvPicPr>
          <p:cNvPr id="6" name="Picture 5" descr="ldvFadingFluidSingl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2400" y="-533398"/>
            <a:ext cx="9372600" cy="833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3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2136" y="1803411"/>
            <a:ext cx="9146136" cy="346698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 descr="03Whit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344" y="-130242"/>
            <a:ext cx="4002515" cy="7115220"/>
          </a:xfrm>
          <a:prstGeom prst="rect">
            <a:avLst/>
          </a:prstGeom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600" y="191305"/>
            <a:ext cx="2988376" cy="115809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505207" y="2133600"/>
            <a:ext cx="3919663" cy="3970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zh-TW" altLang="en-US" sz="2200" b="1" dirty="0">
                <a:solidFill>
                  <a:srgbClr val="E2935C"/>
                </a:solidFill>
                <a:ea typeface="Apple LiGothic Medium"/>
                <a:cs typeface="Apple LiGothic Medium"/>
              </a:rPr>
              <a:t>短至</a:t>
            </a:r>
            <a:r>
              <a:rPr lang="en-US" sz="2200" b="1" dirty="0">
                <a:solidFill>
                  <a:srgbClr val="E2935C"/>
                </a:solidFill>
                <a:ea typeface="Apple LiGothic Medium"/>
                <a:cs typeface="Apple LiGothic Medium"/>
              </a:rPr>
              <a:t>15</a:t>
            </a:r>
            <a:r>
              <a:rPr lang="zh-TW" altLang="en-US" sz="2200" b="1" dirty="0">
                <a:solidFill>
                  <a:srgbClr val="E2935C"/>
                </a:solidFill>
                <a:ea typeface="Apple LiGothic Medium"/>
                <a:cs typeface="Apple LiGothic Medium"/>
              </a:rPr>
              <a:t>日，你可預期看到效果</a:t>
            </a:r>
            <a:r>
              <a:rPr lang="en-US" sz="2200" dirty="0">
                <a:solidFill>
                  <a:srgbClr val="E2935C"/>
                </a:solidFill>
                <a:ea typeface="Apple LiGothic Medium"/>
                <a:cs typeface="Apple LiGothic Medium"/>
              </a:rPr>
              <a:t> </a:t>
            </a:r>
            <a:endParaRPr lang="en-US" sz="2200" b="1" dirty="0" smtClean="0">
              <a:solidFill>
                <a:srgbClr val="E2935C"/>
              </a:solidFill>
              <a:ea typeface="Apple LiGothic Medium"/>
              <a:cs typeface="Apple LiGothic Medium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505201" y="2505879"/>
            <a:ext cx="5638800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  <a:ea typeface="Apple LiGothic Medium"/>
                <a:cs typeface="Apple LiGothic Medium"/>
              </a:rPr>
              <a:t>2</a:t>
            </a:r>
            <a:r>
              <a:rPr lang="zh-TW" altLang="en-US" dirty="0">
                <a:solidFill>
                  <a:schemeClr val="bg1"/>
                </a:solidFill>
                <a:ea typeface="Apple LiGothic Medium"/>
                <a:cs typeface="Apple LiGothic Medium"/>
              </a:rPr>
              <a:t>星期可看到明顯效果－肌膚更緊緻、顯著皺紋</a:t>
            </a:r>
            <a:r>
              <a:rPr lang="zh-TW" altLang="en-US" dirty="0" smtClean="0">
                <a:solidFill>
                  <a:schemeClr val="bg1"/>
                </a:solidFill>
                <a:ea typeface="Apple LiGothic Medium"/>
                <a:cs typeface="Apple LiGothic Medium"/>
              </a:rPr>
              <a:t>消失</a:t>
            </a:r>
            <a:endParaRPr lang="en-US" altLang="zh-TW" dirty="0" smtClean="0">
              <a:solidFill>
                <a:schemeClr val="bg1"/>
              </a:solidFill>
              <a:ea typeface="Apple LiGothic Medium"/>
              <a:cs typeface="Apple LiGothic Medium"/>
            </a:endParaRPr>
          </a:p>
          <a:p>
            <a:pPr marL="285750" indent="-285750">
              <a:lnSpc>
                <a:spcPct val="90000"/>
              </a:lnSpc>
              <a:buFont typeface="Calibri" pitchFamily="34" charset="0"/>
              <a:buChar char="›"/>
            </a:pPr>
            <a:endParaRPr lang="en-US" dirty="0">
              <a:solidFill>
                <a:schemeClr val="bg1"/>
              </a:solidFill>
              <a:ea typeface="Apple LiGothic Medium"/>
              <a:cs typeface="Apple LiGothic Medium"/>
            </a:endParaRPr>
          </a:p>
          <a:p>
            <a:pPr>
              <a:lnSpc>
                <a:spcPct val="90000"/>
              </a:lnSpc>
            </a:pPr>
            <a:r>
              <a:rPr lang="zh-TW" altLang="en-US" dirty="0">
                <a:solidFill>
                  <a:schemeClr val="bg1"/>
                </a:solidFill>
                <a:ea typeface="Apple LiGothic Medium"/>
                <a:cs typeface="Apple LiGothic Medium"/>
              </a:rPr>
              <a:t>只需</a:t>
            </a:r>
            <a:r>
              <a:rPr lang="en-US" dirty="0">
                <a:solidFill>
                  <a:schemeClr val="bg1"/>
                </a:solidFill>
                <a:ea typeface="Apple LiGothic Medium"/>
                <a:cs typeface="Apple LiGothic Medium"/>
              </a:rPr>
              <a:t>2</a:t>
            </a:r>
            <a:r>
              <a:rPr lang="zh-TW" altLang="en-US" dirty="0">
                <a:solidFill>
                  <a:schemeClr val="bg1"/>
                </a:solidFill>
                <a:ea typeface="Apple LiGothic Medium"/>
                <a:cs typeface="Apple LiGothic Medium"/>
              </a:rPr>
              <a:t>星期，</a:t>
            </a:r>
            <a:r>
              <a:rPr lang="en-US" dirty="0" err="1">
                <a:solidFill>
                  <a:schemeClr val="bg1"/>
                </a:solidFill>
                <a:ea typeface="Apple LiGothic Medium"/>
                <a:cs typeface="Apple LiGothic Medium"/>
              </a:rPr>
              <a:t>Neodermyl</a:t>
            </a:r>
            <a:r>
              <a:rPr lang="en-US" dirty="0">
                <a:solidFill>
                  <a:schemeClr val="bg1"/>
                </a:solidFill>
                <a:ea typeface="Apple LiGothic Medium"/>
                <a:cs typeface="Apple LiGothic Medium"/>
              </a:rPr>
              <a:t> </a:t>
            </a:r>
            <a:r>
              <a:rPr lang="zh-TW" altLang="en-US" dirty="0">
                <a:solidFill>
                  <a:schemeClr val="bg1"/>
                </a:solidFill>
                <a:ea typeface="Apple LiGothic Medium"/>
                <a:cs typeface="Apple LiGothic Medium"/>
              </a:rPr>
              <a:t>效果等同到整形外科打一次膠原蛋白針（皺紋深度減</a:t>
            </a:r>
            <a:r>
              <a:rPr lang="en-US" dirty="0">
                <a:solidFill>
                  <a:schemeClr val="bg1"/>
                </a:solidFill>
                <a:ea typeface="Apple LiGothic Medium"/>
                <a:cs typeface="Apple LiGothic Medium"/>
              </a:rPr>
              <a:t>15%</a:t>
            </a:r>
            <a:r>
              <a:rPr lang="zh-TW" altLang="en-US" dirty="0">
                <a:solidFill>
                  <a:schemeClr val="bg1"/>
                </a:solidFill>
                <a:ea typeface="Apple LiGothic Medium"/>
                <a:cs typeface="Apple LiGothic Medium"/>
              </a:rPr>
              <a:t>）</a:t>
            </a:r>
            <a:r>
              <a:rPr lang="en-US" dirty="0">
                <a:solidFill>
                  <a:schemeClr val="bg1"/>
                </a:solidFill>
                <a:ea typeface="Apple LiGothic Medium"/>
                <a:cs typeface="Apple LiGothic Medium"/>
              </a:rPr>
              <a:t> </a:t>
            </a:r>
            <a:endParaRPr lang="en-US" dirty="0" smtClean="0">
              <a:solidFill>
                <a:schemeClr val="bg1"/>
              </a:solidFill>
              <a:ea typeface="Apple LiGothic Medium"/>
              <a:cs typeface="Apple LiGothic Medium"/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pPr marL="285750" indent="-285750">
              <a:lnSpc>
                <a:spcPct val="90000"/>
              </a:lnSpc>
              <a:buFont typeface="Calibri" pitchFamily="34" charset="0"/>
              <a:buChar char="›"/>
            </a:pPr>
            <a:endParaRPr lang="en-US" dirty="0">
              <a:solidFill>
                <a:srgbClr val="FFFFFF"/>
              </a:solidFill>
              <a:cs typeface="Helvetica Neue Medium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3022788" y="5303394"/>
            <a:ext cx="6061401" cy="4064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useo 300"/>
                <a:ea typeface="+mj-ea"/>
                <a:cs typeface="+mj-cs"/>
              </a:defRPr>
            </a:lvl1pPr>
          </a:lstStyle>
          <a:p>
            <a:pPr algn="r"/>
            <a:r>
              <a:rPr lang="en-US" sz="1400" b="1" cap="all" dirty="0" smtClean="0">
                <a:solidFill>
                  <a:srgbClr val="655235"/>
                </a:solidFill>
                <a:latin typeface="Calibri"/>
                <a:cs typeface="Helvetica Neue Medium"/>
              </a:rPr>
              <a:t>Code: HK12212 </a:t>
            </a:r>
            <a:r>
              <a:rPr lang="en-US" altLang="zh-TW" sz="1400" b="1" cap="all" dirty="0" smtClean="0">
                <a:solidFill>
                  <a:srgbClr val="655235"/>
                </a:solidFill>
                <a:latin typeface="Calibri"/>
                <a:cs typeface="Helvetica Neue Medium"/>
              </a:rPr>
              <a:t>|</a:t>
            </a:r>
            <a:r>
              <a:rPr lang="zh-TW" altLang="en-US" sz="1400" b="1" cap="all" dirty="0" smtClean="0">
                <a:solidFill>
                  <a:srgbClr val="655235"/>
                </a:solidFill>
                <a:latin typeface="Calibri"/>
                <a:cs typeface="Helvetica Neue Medium"/>
              </a:rPr>
              <a:t> </a:t>
            </a:r>
            <a:r>
              <a:rPr lang="en-US" sz="1400" b="1" cap="all" dirty="0" smtClean="0">
                <a:solidFill>
                  <a:srgbClr val="655235"/>
                </a:solidFill>
                <a:latin typeface="Calibri"/>
                <a:cs typeface="Helvetica Neue Medium"/>
              </a:rPr>
              <a:t>UC</a:t>
            </a:r>
            <a:r>
              <a:rPr lang="en-US" sz="1400" b="1" cap="all" dirty="0">
                <a:solidFill>
                  <a:srgbClr val="655235"/>
                </a:solidFill>
                <a:latin typeface="Calibri"/>
                <a:cs typeface="Helvetica Neue Medium"/>
              </a:rPr>
              <a:t>: </a:t>
            </a:r>
            <a:r>
              <a:rPr lang="en-US" sz="1400" b="1" cap="all" dirty="0" smtClean="0">
                <a:solidFill>
                  <a:srgbClr val="655235"/>
                </a:solidFill>
                <a:latin typeface="Calibri"/>
                <a:cs typeface="Helvetica Neue Medium"/>
              </a:rPr>
              <a:t>$</a:t>
            </a:r>
            <a:r>
              <a:rPr lang="en-US" altLang="zh-TW" sz="1400" b="1" cap="all" dirty="0" smtClean="0">
                <a:solidFill>
                  <a:srgbClr val="655235"/>
                </a:solidFill>
                <a:latin typeface="Calibri"/>
                <a:cs typeface="Helvetica Neue Medium"/>
              </a:rPr>
              <a:t>580.00</a:t>
            </a:r>
            <a:r>
              <a:rPr lang="zh-TW" altLang="en-US" sz="1400" b="1" cap="all" dirty="0" smtClean="0">
                <a:solidFill>
                  <a:srgbClr val="655235"/>
                </a:solidFill>
                <a:latin typeface="Calibri"/>
                <a:cs typeface="Helvetica Neue Medium"/>
              </a:rPr>
              <a:t> </a:t>
            </a:r>
            <a:r>
              <a:rPr lang="en-US" altLang="zh-TW" sz="1400" b="1" cap="all" dirty="0" smtClean="0">
                <a:solidFill>
                  <a:srgbClr val="655235"/>
                </a:solidFill>
                <a:latin typeface="Calibri"/>
                <a:cs typeface="Helvetica Neue Medium"/>
              </a:rPr>
              <a:t>|</a:t>
            </a:r>
            <a:r>
              <a:rPr lang="en-US" sz="1400" b="1" cap="all" dirty="0" smtClean="0">
                <a:solidFill>
                  <a:srgbClr val="655235"/>
                </a:solidFill>
                <a:latin typeface="Calibri"/>
                <a:cs typeface="Helvetica Neue Medium"/>
              </a:rPr>
              <a:t> SR</a:t>
            </a:r>
            <a:r>
              <a:rPr lang="en-US" sz="1400" b="1" cap="all" dirty="0">
                <a:solidFill>
                  <a:srgbClr val="655235"/>
                </a:solidFill>
                <a:latin typeface="Calibri"/>
                <a:cs typeface="Helvetica Neue Medium"/>
              </a:rPr>
              <a:t>: </a:t>
            </a:r>
            <a:r>
              <a:rPr lang="en-US" altLang="zh-TW" sz="1400" b="1" cap="all" dirty="0" smtClean="0">
                <a:solidFill>
                  <a:srgbClr val="655235"/>
                </a:solidFill>
                <a:latin typeface="Calibri"/>
                <a:cs typeface="Helvetica Neue Medium"/>
              </a:rPr>
              <a:t>810.00</a:t>
            </a:r>
            <a:r>
              <a:rPr lang="en-US" sz="1400" b="1" cap="all" dirty="0">
                <a:solidFill>
                  <a:srgbClr val="655235"/>
                </a:solidFill>
                <a:latin typeface="Calibri"/>
                <a:cs typeface="Helvetica Neue Medium"/>
              </a:rPr>
              <a:t> </a:t>
            </a:r>
            <a:r>
              <a:rPr lang="en-US" altLang="zh-TW" sz="1400" b="1" cap="all" dirty="0" smtClean="0">
                <a:solidFill>
                  <a:srgbClr val="655235"/>
                </a:solidFill>
                <a:latin typeface="Calibri"/>
                <a:cs typeface="Helvetica Neue Medium"/>
              </a:rPr>
              <a:t>|</a:t>
            </a:r>
            <a:r>
              <a:rPr lang="en-US" sz="1400" b="1" cap="all" dirty="0" smtClean="0">
                <a:solidFill>
                  <a:srgbClr val="655235"/>
                </a:solidFill>
                <a:latin typeface="Calibri"/>
                <a:cs typeface="Helvetica Neue Medium"/>
              </a:rPr>
              <a:t> </a:t>
            </a:r>
            <a:r>
              <a:rPr lang="en-US" sz="1400" b="1" cap="all" dirty="0">
                <a:solidFill>
                  <a:srgbClr val="655235"/>
                </a:solidFill>
                <a:latin typeface="Calibri"/>
                <a:cs typeface="Helvetica Neue Medium"/>
              </a:rPr>
              <a:t>BV</a:t>
            </a:r>
            <a:r>
              <a:rPr lang="en-US" sz="1400" b="1" cap="all" dirty="0" smtClean="0">
                <a:solidFill>
                  <a:srgbClr val="655235"/>
                </a:solidFill>
                <a:latin typeface="Calibri"/>
                <a:cs typeface="Helvetica Neue Medium"/>
              </a:rPr>
              <a:t>: </a:t>
            </a:r>
            <a:r>
              <a:rPr lang="en-US" altLang="zh-TW" sz="1400" b="1" cap="all" dirty="0" smtClean="0">
                <a:solidFill>
                  <a:srgbClr val="655235"/>
                </a:solidFill>
                <a:latin typeface="Calibri"/>
                <a:cs typeface="Helvetica Neue Medium"/>
              </a:rPr>
              <a:t>63</a:t>
            </a:r>
            <a:endParaRPr lang="en-US" sz="1400" b="1" cap="all" dirty="0">
              <a:solidFill>
                <a:srgbClr val="655235"/>
              </a:solidFill>
              <a:latin typeface="Calibri"/>
              <a:cs typeface="Helvetica Neue Medium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97501" y="1676400"/>
            <a:ext cx="22227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b="1" dirty="0" smtClean="0">
                <a:solidFill>
                  <a:srgbClr val="FFFFFF"/>
                </a:solidFill>
              </a:rPr>
              <a:t>NEODERMYL</a:t>
            </a:r>
            <a:endParaRPr lang="en-US" sz="3000" b="1" dirty="0">
              <a:solidFill>
                <a:srgbClr val="FFFFFF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719410" y="5298709"/>
            <a:ext cx="4340570" cy="1279891"/>
            <a:chOff x="1557230" y="5896167"/>
            <a:chExt cx="6061401" cy="1229501"/>
          </a:xfrm>
        </p:grpSpPr>
        <p:sp>
          <p:nvSpPr>
            <p:cNvPr id="16" name="Curved Up Ribbon 15"/>
            <p:cNvSpPr/>
            <p:nvPr/>
          </p:nvSpPr>
          <p:spPr>
            <a:xfrm flipV="1">
              <a:off x="2270290" y="5896167"/>
              <a:ext cx="4530695" cy="1229501"/>
            </a:xfrm>
            <a:prstGeom prst="ellipseRibbon2">
              <a:avLst>
                <a:gd name="adj1" fmla="val 37443"/>
                <a:gd name="adj2" fmla="val 51141"/>
                <a:gd name="adj3" fmla="val 12500"/>
              </a:avLst>
            </a:prstGeom>
            <a:gradFill flip="none" rotWithShape="1">
              <a:gsLst>
                <a:gs pos="0">
                  <a:srgbClr val="ED8B54">
                    <a:shade val="30000"/>
                    <a:satMod val="115000"/>
                  </a:srgbClr>
                </a:gs>
                <a:gs pos="50000">
                  <a:srgbClr val="ED8B54">
                    <a:shade val="67500"/>
                    <a:satMod val="115000"/>
                  </a:srgbClr>
                </a:gs>
                <a:gs pos="100000">
                  <a:srgbClr val="ED8B54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solidFill>
                <a:srgbClr val="F4B89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cap="all">
                <a:solidFill>
                  <a:prstClr val="white"/>
                </a:solidFill>
              </a:endParaRPr>
            </a:p>
          </p:txBody>
        </p:sp>
        <p:sp>
          <p:nvSpPr>
            <p:cNvPr id="18" name="Title 1"/>
            <p:cNvSpPr txBox="1">
              <a:spLocks/>
            </p:cNvSpPr>
            <p:nvPr/>
          </p:nvSpPr>
          <p:spPr>
            <a:xfrm>
              <a:off x="1557230" y="6453287"/>
              <a:ext cx="6061401" cy="392038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Museo 300"/>
                  <a:ea typeface="+mj-ea"/>
                  <a:cs typeface="+mj-cs"/>
                </a:defRPr>
              </a:lvl1pPr>
            </a:lstStyle>
            <a:p>
              <a:r>
                <a:rPr lang="zh-TW" altLang="en-US" sz="1000" dirty="0">
                  <a:latin typeface="Apple LiGothic Medium"/>
                  <a:ea typeface="Apple LiGothic Medium"/>
                  <a:cs typeface="Apple LiGothic Medium"/>
                </a:rPr>
                <a:t>最新產品</a:t>
              </a:r>
              <a:r>
                <a:rPr lang="en-US" sz="1000" dirty="0">
                  <a:latin typeface="Apple LiGothic Medium"/>
                  <a:ea typeface="Apple LiGothic Medium"/>
                  <a:cs typeface="Apple LiGothic Medium"/>
                </a:rPr>
                <a:t> </a:t>
              </a:r>
              <a:endParaRPr lang="en-US" sz="1000" cap="all" dirty="0" smtClean="0">
                <a:solidFill>
                  <a:prstClr val="black"/>
                </a:solidFill>
                <a:latin typeface="Apple LiGothic Medium"/>
                <a:ea typeface="Apple LiGothic Medium"/>
                <a:cs typeface="Apple LiGothic Medium"/>
              </a:endParaRPr>
            </a:p>
            <a:p>
              <a:r>
                <a:rPr lang="en-US" sz="1000" cap="all" dirty="0" smtClean="0">
                  <a:solidFill>
                    <a:prstClr val="black"/>
                  </a:solidFill>
                  <a:latin typeface="Calibri"/>
                  <a:cs typeface="Helvetica Neue Medium"/>
                </a:rPr>
                <a:t>Newest Addition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0" y="2057406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E2935C"/>
                </a:solidFill>
                <a:latin typeface="Apple LiGothic Medium"/>
                <a:ea typeface="Apple LiGothic Medium"/>
                <a:cs typeface="Apple LiGothic Medium"/>
              </a:rPr>
              <a:t>瞬間緊緻精華液</a:t>
            </a:r>
            <a:r>
              <a:rPr lang="en-US" sz="2400" dirty="0" smtClean="0">
                <a:solidFill>
                  <a:srgbClr val="E2935C"/>
                </a:solidFill>
                <a:latin typeface="Apple LiGothic Medium"/>
                <a:ea typeface="Apple LiGothic Medium"/>
                <a:cs typeface="Apple LiGothic Medium"/>
              </a:rPr>
              <a:t> </a:t>
            </a:r>
            <a:endParaRPr lang="en-US" sz="2400" dirty="0">
              <a:solidFill>
                <a:srgbClr val="E2935C"/>
              </a:solidFill>
              <a:latin typeface="Apple LiGothic Medium"/>
              <a:ea typeface="Apple LiGothic Medium"/>
              <a:cs typeface="Apple LiGothic Medium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505200" y="3593068"/>
            <a:ext cx="5486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1" dirty="0" smtClean="0">
                <a:solidFill>
                  <a:srgbClr val="ED8B54"/>
                </a:solidFill>
              </a:rPr>
              <a:t>RESULTS </a:t>
            </a:r>
            <a:r>
              <a:rPr lang="en-US" sz="2000" b="1" dirty="0">
                <a:solidFill>
                  <a:srgbClr val="ED8B54"/>
                </a:solidFill>
              </a:rPr>
              <a:t>YOU CAN </a:t>
            </a:r>
            <a:r>
              <a:rPr lang="en-US" sz="2000" b="1" dirty="0" smtClean="0">
                <a:solidFill>
                  <a:srgbClr val="ED8B54"/>
                </a:solidFill>
              </a:rPr>
              <a:t>EXPECT </a:t>
            </a:r>
            <a:r>
              <a:rPr lang="en-US" b="1" dirty="0" smtClean="0">
                <a:solidFill>
                  <a:srgbClr val="ED8B54"/>
                </a:solidFill>
              </a:rPr>
              <a:t>IN AS LITTLE AS 15 DAYS</a:t>
            </a:r>
            <a:endParaRPr lang="en-US" b="1" dirty="0">
              <a:solidFill>
                <a:srgbClr val="ED8B54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505201" y="3886207"/>
            <a:ext cx="5638800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 smtClean="0">
                <a:solidFill>
                  <a:srgbClr val="FFFFFF"/>
                </a:solidFill>
                <a:cs typeface="Helvetica Neue Medium"/>
              </a:rPr>
              <a:t>Visible results you can see in 2 weeks –skin firmer, deep wrinkles disappear.</a:t>
            </a:r>
            <a:endParaRPr lang="en-US" sz="1600" dirty="0" smtClean="0">
              <a:solidFill>
                <a:srgbClr val="FFFFFF"/>
              </a:solidFill>
            </a:endParaRPr>
          </a:p>
          <a:p>
            <a:r>
              <a:rPr lang="en-US" sz="1600" dirty="0" smtClean="0">
                <a:solidFill>
                  <a:srgbClr val="FFFFFF"/>
                </a:solidFill>
              </a:rPr>
              <a:t>In </a:t>
            </a:r>
            <a:r>
              <a:rPr lang="en-US" sz="1600" dirty="0">
                <a:solidFill>
                  <a:srgbClr val="FFFFFF"/>
                </a:solidFill>
              </a:rPr>
              <a:t>just two weeks </a:t>
            </a:r>
            <a:r>
              <a:rPr lang="en-US" sz="1600" dirty="0" err="1">
                <a:solidFill>
                  <a:srgbClr val="FFFFFF"/>
                </a:solidFill>
              </a:rPr>
              <a:t>Neodermyl</a:t>
            </a:r>
            <a:r>
              <a:rPr lang="en-US" sz="1600" dirty="0">
                <a:solidFill>
                  <a:srgbClr val="FFFFFF"/>
                </a:solidFill>
              </a:rPr>
              <a:t> gives equivalent results to one needle injection of collagen by a plastic surgeon </a:t>
            </a:r>
            <a:r>
              <a:rPr lang="en-US" sz="1600" dirty="0" smtClean="0">
                <a:solidFill>
                  <a:srgbClr val="FFFFFF"/>
                </a:solidFill>
              </a:rPr>
              <a:t>(</a:t>
            </a:r>
            <a:r>
              <a:rPr lang="en-US" sz="1600" dirty="0">
                <a:solidFill>
                  <a:srgbClr val="FFFFFF"/>
                </a:solidFill>
              </a:rPr>
              <a:t>-15% wrinkle depth reduction</a:t>
            </a:r>
            <a:r>
              <a:rPr lang="en-US" sz="1600" dirty="0" smtClean="0">
                <a:solidFill>
                  <a:srgbClr val="FFFFFF"/>
                </a:solidFill>
              </a:rPr>
              <a:t>).</a:t>
            </a:r>
            <a:endParaRPr lang="en-US" sz="1600" dirty="0">
              <a:solidFill>
                <a:srgbClr val="FFFFFF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23" t="5318" b="27778"/>
          <a:stretch/>
        </p:blipFill>
        <p:spPr>
          <a:xfrm>
            <a:off x="409852" y="2393750"/>
            <a:ext cx="2028548" cy="271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13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  <p:bldP spid="14" grpId="0"/>
      <p:bldP spid="23" grpId="0"/>
      <p:bldP spid="3" grpId="0"/>
      <p:bldP spid="19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2136" y="1790830"/>
            <a:ext cx="9146136" cy="346698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 descr="03White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344" y="-130242"/>
            <a:ext cx="4002515" cy="7115220"/>
          </a:xfrm>
          <a:prstGeom prst="rect">
            <a:avLst/>
          </a:prstGeom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600" y="191305"/>
            <a:ext cx="2988376" cy="115809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581412" y="2514600"/>
            <a:ext cx="5486388" cy="136652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90000"/>
              </a:lnSpc>
              <a:buFont typeface="Calibri" pitchFamily="34" charset="0"/>
              <a:buChar char="›"/>
            </a:pPr>
            <a:r>
              <a:rPr lang="zh-TW" altLang="en-US" dirty="0">
                <a:solidFill>
                  <a:prstClr val="white">
                    <a:lumMod val="95000"/>
                  </a:prstClr>
                </a:solidFill>
                <a:latin typeface="Apple LiGothic Medium"/>
                <a:ea typeface="Apple LiGothic Medium"/>
                <a:cs typeface="Apple LiGothic Medium"/>
              </a:rPr>
              <a:t>效</a:t>
            </a:r>
            <a:r>
              <a:rPr lang="en-US" dirty="0">
                <a:solidFill>
                  <a:prstClr val="white">
                    <a:lumMod val="95000"/>
                  </a:prstClr>
                </a:solidFill>
                <a:latin typeface="Apple LiGothic Medium"/>
                <a:ea typeface="Apple LiGothic Medium"/>
                <a:cs typeface="Apple LiGothic Medium"/>
              </a:rPr>
              <a:t>果</a:t>
            </a:r>
            <a:r>
              <a:rPr lang="en-US" dirty="0" smtClean="0">
                <a:solidFill>
                  <a:prstClr val="white">
                    <a:lumMod val="95000"/>
                  </a:prstClr>
                </a:solidFill>
                <a:latin typeface="Apple LiGothic Medium"/>
                <a:ea typeface="Apple LiGothic Medium"/>
                <a:cs typeface="Apple LiGothic Medium"/>
              </a:rPr>
              <a:t>持久</a:t>
            </a:r>
          </a:p>
          <a:p>
            <a:pPr marL="285750" lvl="0" indent="-285750">
              <a:lnSpc>
                <a:spcPct val="90000"/>
              </a:lnSpc>
              <a:buFont typeface="Calibri" pitchFamily="34" charset="0"/>
              <a:buChar char="›"/>
            </a:pPr>
            <a:r>
              <a:rPr lang="en-US" dirty="0" smtClean="0">
                <a:solidFill>
                  <a:prstClr val="white">
                    <a:lumMod val="95000"/>
                  </a:prstClr>
                </a:solidFill>
                <a:ea typeface="Apple LiGothic Medium"/>
                <a:cs typeface="Apple LiGothic Medium"/>
              </a:rPr>
              <a:t>一項</a:t>
            </a:r>
            <a:r>
              <a:rPr lang="en-US" dirty="0">
                <a:solidFill>
                  <a:prstClr val="white">
                    <a:lumMod val="95000"/>
                  </a:prstClr>
                </a:solidFill>
                <a:ea typeface="Apple LiGothic Medium"/>
                <a:cs typeface="Apple LiGothic Medium"/>
              </a:rPr>
              <a:t>臨床研究顯示，研究</a:t>
            </a:r>
            <a:r>
              <a:rPr lang="en-US" dirty="0" smtClean="0">
                <a:solidFill>
                  <a:prstClr val="white">
                    <a:lumMod val="95000"/>
                  </a:prstClr>
                </a:solidFill>
                <a:ea typeface="Apple LiGothic Medium"/>
                <a:cs typeface="Apple LiGothic Medium"/>
              </a:rPr>
              <a:t>志願者皺紋</a:t>
            </a:r>
            <a:r>
              <a:rPr lang="en-US" dirty="0">
                <a:solidFill>
                  <a:prstClr val="white">
                    <a:lumMod val="95000"/>
                  </a:prstClr>
                </a:solidFill>
                <a:ea typeface="Apple LiGothic Medium"/>
                <a:cs typeface="Apple LiGothic Medium"/>
              </a:rPr>
              <a:t>減淡86</a:t>
            </a:r>
            <a:r>
              <a:rPr lang="en-US" dirty="0" smtClean="0">
                <a:solidFill>
                  <a:prstClr val="white">
                    <a:lumMod val="95000"/>
                  </a:prstClr>
                </a:solidFill>
                <a:ea typeface="Apple LiGothic Medium"/>
                <a:cs typeface="Apple LiGothic Medium"/>
              </a:rPr>
              <a:t>%</a:t>
            </a:r>
          </a:p>
          <a:p>
            <a:pPr marL="285750" lvl="0" indent="-285750">
              <a:lnSpc>
                <a:spcPct val="90000"/>
              </a:lnSpc>
              <a:buFont typeface="Calibri" pitchFamily="34" charset="0"/>
              <a:buChar char="›"/>
            </a:pPr>
            <a:r>
              <a:rPr lang="en-US" dirty="0" smtClean="0">
                <a:solidFill>
                  <a:prstClr val="white">
                    <a:lumMod val="95000"/>
                  </a:prstClr>
                </a:solidFill>
                <a:ea typeface="Apple LiGothic Medium"/>
                <a:cs typeface="Apple LiGothic Medium"/>
              </a:rPr>
              <a:t>促進</a:t>
            </a:r>
            <a:r>
              <a:rPr lang="en-US" dirty="0">
                <a:solidFill>
                  <a:prstClr val="white">
                    <a:lumMod val="95000"/>
                  </a:prstClr>
                </a:solidFill>
                <a:ea typeface="Apple LiGothic Medium"/>
                <a:cs typeface="Apple LiGothic Medium"/>
              </a:rPr>
              <a:t>健康肌膚膠原蛋白密度，並支援健康肌膚膠原蛋白</a:t>
            </a:r>
            <a:r>
              <a:rPr lang="en-US" dirty="0" smtClean="0">
                <a:solidFill>
                  <a:prstClr val="white">
                    <a:lumMod val="95000"/>
                  </a:prstClr>
                </a:solidFill>
                <a:ea typeface="Apple LiGothic Medium"/>
                <a:cs typeface="Apple LiGothic Medium"/>
              </a:rPr>
              <a:t>網絡</a:t>
            </a:r>
          </a:p>
          <a:p>
            <a:r>
              <a:rPr lang="en-US" dirty="0" smtClean="0">
                <a:solidFill>
                  <a:prstClr val="white">
                    <a:lumMod val="95000"/>
                  </a:prstClr>
                </a:solidFill>
                <a:ea typeface="Apple LiGothic Medium"/>
                <a:cs typeface="Apple LiGothic Medium"/>
              </a:rPr>
              <a:t> </a:t>
            </a:r>
            <a:endParaRPr lang="en-US" dirty="0">
              <a:solidFill>
                <a:prstClr val="white">
                  <a:lumMod val="95000"/>
                </a:prstClr>
              </a:solidFill>
              <a:cs typeface="Helvetica Neue Medium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719410" y="5298709"/>
            <a:ext cx="4340570" cy="1279891"/>
            <a:chOff x="1557230" y="5310567"/>
            <a:chExt cx="6061401" cy="1229501"/>
          </a:xfrm>
        </p:grpSpPr>
        <p:sp>
          <p:nvSpPr>
            <p:cNvPr id="29" name="Curved Up Ribbon 28"/>
            <p:cNvSpPr/>
            <p:nvPr/>
          </p:nvSpPr>
          <p:spPr>
            <a:xfrm flipV="1">
              <a:off x="2270289" y="5310567"/>
              <a:ext cx="4530695" cy="1229501"/>
            </a:xfrm>
            <a:prstGeom prst="ellipseRibbon2">
              <a:avLst>
                <a:gd name="adj1" fmla="val 37443"/>
                <a:gd name="adj2" fmla="val 51141"/>
                <a:gd name="adj3" fmla="val 12500"/>
              </a:avLst>
            </a:prstGeom>
            <a:gradFill flip="none" rotWithShape="1">
              <a:gsLst>
                <a:gs pos="0">
                  <a:srgbClr val="ED8B54">
                    <a:shade val="30000"/>
                    <a:satMod val="115000"/>
                  </a:srgbClr>
                </a:gs>
                <a:gs pos="50000">
                  <a:srgbClr val="ED8B54">
                    <a:shade val="67500"/>
                    <a:satMod val="115000"/>
                  </a:srgbClr>
                </a:gs>
                <a:gs pos="100000">
                  <a:srgbClr val="ED8B54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solidFill>
                <a:srgbClr val="F4B89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cap="all" dirty="0">
                <a:solidFill>
                  <a:prstClr val="white"/>
                </a:solidFill>
              </a:endParaRPr>
            </a:p>
          </p:txBody>
        </p:sp>
        <p:sp>
          <p:nvSpPr>
            <p:cNvPr id="30" name="Title 1"/>
            <p:cNvSpPr txBox="1">
              <a:spLocks/>
            </p:cNvSpPr>
            <p:nvPr/>
          </p:nvSpPr>
          <p:spPr>
            <a:xfrm>
              <a:off x="1557230" y="5867687"/>
              <a:ext cx="6061401" cy="392038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Museo 300"/>
                  <a:ea typeface="+mj-ea"/>
                  <a:cs typeface="+mj-cs"/>
                </a:defRPr>
              </a:lvl1pPr>
            </a:lstStyle>
            <a:p>
              <a:r>
                <a:rPr lang="zh-TW" altLang="en-US" sz="1000" dirty="0">
                  <a:latin typeface="Apple LiGothic Medium"/>
                  <a:ea typeface="Apple LiGothic Medium"/>
                  <a:cs typeface="Apple LiGothic Medium"/>
                </a:rPr>
                <a:t>最新產品</a:t>
              </a:r>
              <a:r>
                <a:rPr lang="en-US" sz="1000" dirty="0">
                  <a:latin typeface="Apple LiGothic Medium"/>
                  <a:ea typeface="Apple LiGothic Medium"/>
                  <a:cs typeface="Apple LiGothic Medium"/>
                </a:rPr>
                <a:t> </a:t>
              </a:r>
              <a:endParaRPr lang="en-US" sz="1000" cap="all" dirty="0" smtClean="0">
                <a:solidFill>
                  <a:prstClr val="black"/>
                </a:solidFill>
                <a:latin typeface="Calibri"/>
                <a:cs typeface="Helvetica Neue Medium"/>
              </a:endParaRPr>
            </a:p>
            <a:p>
              <a:r>
                <a:rPr lang="en-US" sz="1000" cap="all" dirty="0" smtClean="0">
                  <a:solidFill>
                    <a:prstClr val="black"/>
                  </a:solidFill>
                  <a:latin typeface="Calibri"/>
                  <a:cs typeface="Helvetica Neue Medium"/>
                </a:rPr>
                <a:t>Newest </a:t>
              </a:r>
              <a:r>
                <a:rPr lang="en-US" sz="1000" cap="all" dirty="0">
                  <a:solidFill>
                    <a:prstClr val="black"/>
                  </a:solidFill>
                  <a:latin typeface="Calibri"/>
                  <a:cs typeface="Helvetica Neue Medium"/>
                </a:rPr>
                <a:t>Addition</a:t>
              </a:r>
            </a:p>
          </p:txBody>
        </p:sp>
      </p:grpSp>
      <p:sp>
        <p:nvSpPr>
          <p:cNvPr id="14" name="Rectangle 13"/>
          <p:cNvSpPr/>
          <p:nvPr/>
        </p:nvSpPr>
        <p:spPr>
          <a:xfrm>
            <a:off x="3505207" y="2133600"/>
            <a:ext cx="3919663" cy="3970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zh-TW" altLang="en-US" sz="2200" b="1" dirty="0">
                <a:solidFill>
                  <a:srgbClr val="E2935C"/>
                </a:solidFill>
                <a:ea typeface="Apple LiGothic Medium"/>
                <a:cs typeface="Apple LiGothic Medium"/>
              </a:rPr>
              <a:t>短至</a:t>
            </a:r>
            <a:r>
              <a:rPr lang="en-US" sz="2200" b="1" dirty="0">
                <a:solidFill>
                  <a:srgbClr val="E2935C"/>
                </a:solidFill>
                <a:ea typeface="Apple LiGothic Medium"/>
                <a:cs typeface="Apple LiGothic Medium"/>
              </a:rPr>
              <a:t>15</a:t>
            </a:r>
            <a:r>
              <a:rPr lang="zh-TW" altLang="en-US" sz="2200" b="1" dirty="0">
                <a:solidFill>
                  <a:srgbClr val="E2935C"/>
                </a:solidFill>
                <a:ea typeface="Apple LiGothic Medium"/>
                <a:cs typeface="Apple LiGothic Medium"/>
              </a:rPr>
              <a:t>日，你可預期看到效果</a:t>
            </a:r>
            <a:r>
              <a:rPr lang="en-US" sz="2200" dirty="0">
                <a:solidFill>
                  <a:srgbClr val="E2935C"/>
                </a:solidFill>
                <a:ea typeface="Apple LiGothic Medium"/>
                <a:cs typeface="Apple LiGothic Medium"/>
              </a:rPr>
              <a:t> </a:t>
            </a:r>
            <a:endParaRPr lang="en-US" sz="2200" b="1" dirty="0" smtClean="0">
              <a:solidFill>
                <a:srgbClr val="E2935C"/>
              </a:solidFill>
              <a:ea typeface="Apple LiGothic Medium"/>
              <a:cs typeface="Apple LiGothic Medium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997501" y="1676400"/>
            <a:ext cx="22227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b="1" dirty="0" smtClean="0">
                <a:solidFill>
                  <a:srgbClr val="FFFFFF"/>
                </a:solidFill>
              </a:rPr>
              <a:t>NEODERMYL</a:t>
            </a:r>
            <a:endParaRPr lang="en-US" sz="3000" b="1" dirty="0">
              <a:solidFill>
                <a:srgbClr val="FFFFFF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505200" y="3593068"/>
            <a:ext cx="5486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1" dirty="0" smtClean="0">
                <a:solidFill>
                  <a:srgbClr val="ED8B54"/>
                </a:solidFill>
              </a:rPr>
              <a:t>RESULTS </a:t>
            </a:r>
            <a:r>
              <a:rPr lang="en-US" sz="2000" b="1" dirty="0">
                <a:solidFill>
                  <a:srgbClr val="ED8B54"/>
                </a:solidFill>
              </a:rPr>
              <a:t>YOU CAN </a:t>
            </a:r>
            <a:r>
              <a:rPr lang="en-US" sz="2000" b="1" dirty="0" smtClean="0">
                <a:solidFill>
                  <a:srgbClr val="ED8B54"/>
                </a:solidFill>
              </a:rPr>
              <a:t>EXPECT </a:t>
            </a:r>
            <a:r>
              <a:rPr lang="en-US" b="1" dirty="0" smtClean="0">
                <a:solidFill>
                  <a:srgbClr val="ED8B54"/>
                </a:solidFill>
              </a:rPr>
              <a:t>IN AS LITTLE AS 15 DAYS</a:t>
            </a:r>
            <a:endParaRPr lang="en-US" b="1" dirty="0">
              <a:solidFill>
                <a:srgbClr val="ED8B54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81400" y="3886208"/>
            <a:ext cx="5486388" cy="142192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Font typeface="Calibri" pitchFamily="34" charset="0"/>
              <a:buChar char="›"/>
            </a:pPr>
            <a:r>
              <a:rPr lang="en-US" sz="1600" dirty="0" smtClean="0">
                <a:solidFill>
                  <a:prstClr val="white">
                    <a:lumMod val="95000"/>
                  </a:prstClr>
                </a:solidFill>
                <a:cs typeface="Helvetica Neue Medium"/>
              </a:rPr>
              <a:t>Long-lasting </a:t>
            </a:r>
            <a:r>
              <a:rPr lang="en-US" sz="1600" dirty="0">
                <a:solidFill>
                  <a:prstClr val="white">
                    <a:lumMod val="95000"/>
                  </a:prstClr>
                </a:solidFill>
                <a:cs typeface="Helvetica Neue Medium"/>
              </a:rPr>
              <a:t>benefits</a:t>
            </a:r>
            <a:r>
              <a:rPr lang="en-US" sz="1600" dirty="0" smtClean="0">
                <a:solidFill>
                  <a:prstClr val="white">
                    <a:lumMod val="95000"/>
                  </a:prstClr>
                </a:solidFill>
                <a:cs typeface="Helvetica Neue Medium"/>
              </a:rPr>
              <a:t>.</a:t>
            </a:r>
          </a:p>
          <a:p>
            <a:pPr marL="285750" indent="-285750">
              <a:lnSpc>
                <a:spcPct val="90000"/>
              </a:lnSpc>
              <a:buFont typeface="Calibri" pitchFamily="34" charset="0"/>
              <a:buChar char="›"/>
            </a:pPr>
            <a:r>
              <a:rPr lang="en-US" sz="1600" dirty="0" smtClean="0">
                <a:solidFill>
                  <a:prstClr val="white"/>
                </a:solidFill>
                <a:cs typeface="Helvetica Neue Medium"/>
              </a:rPr>
              <a:t>A </a:t>
            </a:r>
            <a:r>
              <a:rPr lang="en-US" sz="1600" dirty="0">
                <a:solidFill>
                  <a:prstClr val="white"/>
                </a:solidFill>
                <a:cs typeface="Helvetica Neue Medium"/>
              </a:rPr>
              <a:t>clinical study showed reduction in the appearance of wrinkles in 86% of the study volunteers</a:t>
            </a:r>
            <a:r>
              <a:rPr lang="en-US" sz="1600" dirty="0" smtClean="0">
                <a:solidFill>
                  <a:prstClr val="white"/>
                </a:solidFill>
                <a:cs typeface="Helvetica Neue Medium"/>
              </a:rPr>
              <a:t>.</a:t>
            </a:r>
          </a:p>
          <a:p>
            <a:pPr marL="285750" indent="-285750">
              <a:lnSpc>
                <a:spcPct val="90000"/>
              </a:lnSpc>
              <a:buFont typeface="Calibri" pitchFamily="34" charset="0"/>
              <a:buChar char="›"/>
            </a:pPr>
            <a:r>
              <a:rPr lang="en-US" sz="1600" dirty="0">
                <a:solidFill>
                  <a:srgbClr val="FFFFFF"/>
                </a:solidFill>
                <a:cs typeface="Helvetica Neue Medium"/>
              </a:rPr>
              <a:t>Promotes healthy skin collagen density and supports a healthy skin collagen network.</a:t>
            </a:r>
          </a:p>
          <a:p>
            <a:pPr marL="285750" indent="-285750">
              <a:lnSpc>
                <a:spcPct val="90000"/>
              </a:lnSpc>
              <a:buFont typeface="Calibri" pitchFamily="34" charset="0"/>
              <a:buChar char="›"/>
            </a:pPr>
            <a:endParaRPr lang="en-US" sz="1600" dirty="0">
              <a:solidFill>
                <a:prstClr val="white"/>
              </a:solidFill>
              <a:cs typeface="Helvetica Neue Medium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0" y="2057406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E2935C"/>
                </a:solidFill>
                <a:latin typeface="Apple LiGothic Medium"/>
                <a:ea typeface="Apple LiGothic Medium"/>
                <a:cs typeface="Apple LiGothic Medium"/>
              </a:rPr>
              <a:t>瞬間緊緻精華液</a:t>
            </a:r>
            <a:r>
              <a:rPr lang="en-US" sz="2400" dirty="0" smtClean="0">
                <a:solidFill>
                  <a:srgbClr val="E2935C"/>
                </a:solidFill>
                <a:latin typeface="Apple LiGothic Medium"/>
                <a:ea typeface="Apple LiGothic Medium"/>
                <a:cs typeface="Apple LiGothic Medium"/>
              </a:rPr>
              <a:t> </a:t>
            </a:r>
            <a:endParaRPr lang="en-US" sz="2400" dirty="0">
              <a:solidFill>
                <a:srgbClr val="E2935C"/>
              </a:solidFill>
              <a:latin typeface="Apple LiGothic Medium"/>
              <a:ea typeface="Apple LiGothic Medium"/>
              <a:cs typeface="Apple LiGothic Medium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23" t="5318" b="27778"/>
          <a:stretch/>
        </p:blipFill>
        <p:spPr>
          <a:xfrm>
            <a:off x="409852" y="2393750"/>
            <a:ext cx="2028548" cy="2716115"/>
          </a:xfrm>
          <a:prstGeom prst="rect">
            <a:avLst/>
          </a:prstGeom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3022788" y="5303394"/>
            <a:ext cx="6061401" cy="4064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useo 300"/>
                <a:ea typeface="+mj-ea"/>
                <a:cs typeface="+mj-cs"/>
              </a:defRPr>
            </a:lvl1pPr>
          </a:lstStyle>
          <a:p>
            <a:pPr algn="r"/>
            <a:r>
              <a:rPr lang="en-US" sz="1400" b="1" cap="all" dirty="0" smtClean="0">
                <a:solidFill>
                  <a:srgbClr val="655235"/>
                </a:solidFill>
                <a:latin typeface="Calibri"/>
                <a:cs typeface="Helvetica Neue Medium"/>
              </a:rPr>
              <a:t>Code: HK12212 </a:t>
            </a:r>
            <a:r>
              <a:rPr lang="en-US" altLang="zh-TW" sz="1400" b="1" cap="all" dirty="0" smtClean="0">
                <a:solidFill>
                  <a:srgbClr val="655235"/>
                </a:solidFill>
                <a:latin typeface="Calibri"/>
                <a:cs typeface="Helvetica Neue Medium"/>
              </a:rPr>
              <a:t>|</a:t>
            </a:r>
            <a:r>
              <a:rPr lang="zh-TW" altLang="en-US" sz="1400" b="1" cap="all" dirty="0" smtClean="0">
                <a:solidFill>
                  <a:srgbClr val="655235"/>
                </a:solidFill>
                <a:latin typeface="Calibri"/>
                <a:cs typeface="Helvetica Neue Medium"/>
              </a:rPr>
              <a:t> </a:t>
            </a:r>
            <a:r>
              <a:rPr lang="en-US" sz="1400" b="1" cap="all" dirty="0" smtClean="0">
                <a:solidFill>
                  <a:srgbClr val="655235"/>
                </a:solidFill>
                <a:latin typeface="Calibri"/>
                <a:cs typeface="Helvetica Neue Medium"/>
              </a:rPr>
              <a:t>UC</a:t>
            </a:r>
            <a:r>
              <a:rPr lang="en-US" sz="1400" b="1" cap="all" dirty="0">
                <a:solidFill>
                  <a:srgbClr val="655235"/>
                </a:solidFill>
                <a:latin typeface="Calibri"/>
                <a:cs typeface="Helvetica Neue Medium"/>
              </a:rPr>
              <a:t>: </a:t>
            </a:r>
            <a:r>
              <a:rPr lang="en-US" sz="1400" b="1" cap="all" dirty="0" smtClean="0">
                <a:solidFill>
                  <a:srgbClr val="655235"/>
                </a:solidFill>
                <a:latin typeface="Calibri"/>
                <a:cs typeface="Helvetica Neue Medium"/>
              </a:rPr>
              <a:t>$</a:t>
            </a:r>
            <a:r>
              <a:rPr lang="en-US" altLang="zh-TW" sz="1400" b="1" cap="all" dirty="0" smtClean="0">
                <a:solidFill>
                  <a:srgbClr val="655235"/>
                </a:solidFill>
                <a:latin typeface="Calibri"/>
                <a:cs typeface="Helvetica Neue Medium"/>
              </a:rPr>
              <a:t>580.00</a:t>
            </a:r>
            <a:r>
              <a:rPr lang="zh-TW" altLang="en-US" sz="1400" b="1" cap="all" dirty="0" smtClean="0">
                <a:solidFill>
                  <a:srgbClr val="655235"/>
                </a:solidFill>
                <a:latin typeface="Calibri"/>
                <a:cs typeface="Helvetica Neue Medium"/>
              </a:rPr>
              <a:t> </a:t>
            </a:r>
            <a:r>
              <a:rPr lang="en-US" altLang="zh-TW" sz="1400" b="1" cap="all" dirty="0" smtClean="0">
                <a:solidFill>
                  <a:srgbClr val="655235"/>
                </a:solidFill>
                <a:latin typeface="Calibri"/>
                <a:cs typeface="Helvetica Neue Medium"/>
              </a:rPr>
              <a:t>|</a:t>
            </a:r>
            <a:r>
              <a:rPr lang="en-US" sz="1400" b="1" cap="all" dirty="0" smtClean="0">
                <a:solidFill>
                  <a:srgbClr val="655235"/>
                </a:solidFill>
                <a:latin typeface="Calibri"/>
                <a:cs typeface="Helvetica Neue Medium"/>
              </a:rPr>
              <a:t> SR</a:t>
            </a:r>
            <a:r>
              <a:rPr lang="en-US" sz="1400" b="1" cap="all" dirty="0">
                <a:solidFill>
                  <a:srgbClr val="655235"/>
                </a:solidFill>
                <a:latin typeface="Calibri"/>
                <a:cs typeface="Helvetica Neue Medium"/>
              </a:rPr>
              <a:t>: </a:t>
            </a:r>
            <a:r>
              <a:rPr lang="en-US" altLang="zh-TW" sz="1400" b="1" cap="all" dirty="0" smtClean="0">
                <a:solidFill>
                  <a:srgbClr val="655235"/>
                </a:solidFill>
                <a:latin typeface="Calibri"/>
                <a:cs typeface="Helvetica Neue Medium"/>
              </a:rPr>
              <a:t>810.00</a:t>
            </a:r>
            <a:r>
              <a:rPr lang="en-US" sz="1400" b="1" cap="all" dirty="0">
                <a:solidFill>
                  <a:srgbClr val="655235"/>
                </a:solidFill>
                <a:latin typeface="Calibri"/>
                <a:cs typeface="Helvetica Neue Medium"/>
              </a:rPr>
              <a:t> </a:t>
            </a:r>
            <a:r>
              <a:rPr lang="en-US" altLang="zh-TW" sz="1400" b="1" cap="all" dirty="0" smtClean="0">
                <a:solidFill>
                  <a:srgbClr val="655235"/>
                </a:solidFill>
                <a:latin typeface="Calibri"/>
                <a:cs typeface="Helvetica Neue Medium"/>
              </a:rPr>
              <a:t>|</a:t>
            </a:r>
            <a:r>
              <a:rPr lang="en-US" sz="1400" b="1" cap="all" dirty="0" smtClean="0">
                <a:solidFill>
                  <a:srgbClr val="655235"/>
                </a:solidFill>
                <a:latin typeface="Calibri"/>
                <a:cs typeface="Helvetica Neue Medium"/>
              </a:rPr>
              <a:t> </a:t>
            </a:r>
            <a:r>
              <a:rPr lang="en-US" sz="1400" b="1" cap="all" dirty="0">
                <a:solidFill>
                  <a:srgbClr val="655235"/>
                </a:solidFill>
                <a:latin typeface="Calibri"/>
                <a:cs typeface="Helvetica Neue Medium"/>
              </a:rPr>
              <a:t>BV</a:t>
            </a:r>
            <a:r>
              <a:rPr lang="en-US" sz="1400" b="1" cap="all" dirty="0" smtClean="0">
                <a:solidFill>
                  <a:srgbClr val="655235"/>
                </a:solidFill>
                <a:latin typeface="Calibri"/>
                <a:cs typeface="Helvetica Neue Medium"/>
              </a:rPr>
              <a:t>: </a:t>
            </a:r>
            <a:r>
              <a:rPr lang="en-US" altLang="zh-TW" sz="1400" b="1" cap="all" dirty="0" smtClean="0">
                <a:solidFill>
                  <a:srgbClr val="655235"/>
                </a:solidFill>
                <a:latin typeface="Calibri"/>
                <a:cs typeface="Helvetica Neue Medium"/>
              </a:rPr>
              <a:t>63</a:t>
            </a:r>
            <a:endParaRPr lang="en-US" sz="1400" b="1" cap="all" dirty="0">
              <a:solidFill>
                <a:srgbClr val="655235"/>
              </a:solidFill>
              <a:latin typeface="Calibri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96894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4" grpId="0"/>
      <p:bldP spid="18" grpId="0"/>
      <p:bldP spid="26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4137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Lumiere de Vie®_logo_87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726" y="1600201"/>
            <a:ext cx="7688274" cy="26669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44958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856C40"/>
                </a:solidFill>
                <a:ea typeface="Apple LiGothic Medium"/>
                <a:cs typeface="Apple LiGothic Medium"/>
              </a:rPr>
              <a:t>極</a:t>
            </a:r>
            <a:r>
              <a:rPr lang="en-US" sz="3600" dirty="0">
                <a:solidFill>
                  <a:srgbClr val="856C40"/>
                </a:solidFill>
                <a:ea typeface="Apple LiGothic Medium"/>
                <a:cs typeface="Apple LiGothic Medium"/>
              </a:rPr>
              <a:t>緻研亮護膚系列</a:t>
            </a:r>
            <a:endParaRPr lang="en-US" sz="3600" dirty="0">
              <a:solidFill>
                <a:srgbClr val="856C4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98296" y="152400"/>
            <a:ext cx="7967246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4400" dirty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</a:rPr>
              <a:t>Lumière de Vie</a:t>
            </a:r>
            <a:r>
              <a:rPr lang="en-US" sz="5000" dirty="0" smtClean="0">
                <a:solidFill>
                  <a:srgbClr val="000000"/>
                </a:solidFill>
              </a:rPr>
              <a:t>®</a:t>
            </a:r>
            <a:r>
              <a:rPr lang="en-US" altLang="zh-TW" sz="4400" dirty="0" smtClean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</a:rPr>
              <a:t> </a:t>
            </a:r>
            <a:r>
              <a:rPr lang="zh-TW" altLang="en-US" sz="4400" dirty="0" smtClean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</a:rPr>
              <a:t>護膚美麗革命</a:t>
            </a:r>
            <a:endParaRPr lang="en-US" sz="4400" b="1" dirty="0" smtClean="0">
              <a:solidFill>
                <a:srgbClr val="000000"/>
              </a:solidFill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</a:rPr>
              <a:t>Lumière </a:t>
            </a:r>
            <a:r>
              <a:rPr lang="en-US" sz="3600" b="1" dirty="0">
                <a:solidFill>
                  <a:srgbClr val="000000"/>
                </a:solidFill>
              </a:rPr>
              <a:t>de Vie®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3" t="31706" r="17416" b="26398"/>
          <a:stretch/>
        </p:blipFill>
        <p:spPr>
          <a:xfrm>
            <a:off x="304800" y="1828800"/>
            <a:ext cx="3030279" cy="28732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394702" y="1943916"/>
            <a:ext cx="599916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5400" b="1" dirty="0" smtClean="0">
                <a:solidFill>
                  <a:srgbClr val="33CCFF"/>
                </a:solidFill>
              </a:rPr>
              <a:t>Rose Wong</a:t>
            </a:r>
            <a:endParaRPr lang="en-US" sz="5400" b="1" dirty="0">
              <a:solidFill>
                <a:srgbClr val="33CCFF"/>
              </a:solidFill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316358" y="2798065"/>
            <a:ext cx="5903842" cy="1261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25" tIns="45713" rIns="91425" bIns="45713">
            <a:spAutoFit/>
          </a:bodyPr>
          <a:lstStyle/>
          <a:p>
            <a:pPr algn="ctr" defTabSz="914259"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kumimoji="0" lang="zh-TW" altLang="en-US" sz="4400" dirty="0" smtClean="0">
                <a:solidFill>
                  <a:srgbClr val="000000"/>
                </a:solidFill>
                <a:latin typeface="華康儷中黑" pitchFamily="49" charset="-120"/>
                <a:ea typeface="華康儷中黑" pitchFamily="49" charset="-120"/>
                <a:sym typeface="Helvetica Light" charset="0"/>
              </a:rPr>
              <a:t>總顧問經</a:t>
            </a:r>
            <a:r>
              <a:rPr kumimoji="0" lang="zh-TW" altLang="en-US" sz="4400" dirty="0">
                <a:solidFill>
                  <a:srgbClr val="000000"/>
                </a:solidFill>
                <a:latin typeface="華康儷中黑" pitchFamily="49" charset="-120"/>
                <a:ea typeface="華康儷中黑" pitchFamily="49" charset="-120"/>
                <a:sym typeface="Helvetica Light" charset="0"/>
              </a:rPr>
              <a:t>理級</a:t>
            </a:r>
            <a:r>
              <a:rPr kumimoji="0" lang="en-US" altLang="zh-TW" sz="3600" dirty="0">
                <a:solidFill>
                  <a:srgbClr val="000000"/>
                </a:solidFill>
                <a:latin typeface="華康儷中黑" pitchFamily="49" charset="-120"/>
                <a:ea typeface="華康儷中黑" pitchFamily="49" charset="-120"/>
                <a:sym typeface="Helvetica Light" charset="0"/>
              </a:rPr>
              <a:t/>
            </a:r>
            <a:br>
              <a:rPr kumimoji="0" lang="en-US" altLang="zh-TW" sz="3600" dirty="0">
                <a:solidFill>
                  <a:srgbClr val="000000"/>
                </a:solidFill>
                <a:latin typeface="華康儷中黑" pitchFamily="49" charset="-120"/>
                <a:ea typeface="華康儷中黑" pitchFamily="49" charset="-120"/>
                <a:sym typeface="Helvetica Light" charset="0"/>
              </a:rPr>
            </a:br>
            <a:r>
              <a:rPr lang="en-US" sz="3200" b="1" dirty="0" smtClean="0">
                <a:solidFill>
                  <a:srgbClr val="000000"/>
                </a:solidFill>
                <a:ea typeface="MS PGothic" pitchFamily="34" charset="-128"/>
                <a:sym typeface="Helvetica Light" charset="0"/>
              </a:rPr>
              <a:t>National Supervising Coordinator</a:t>
            </a:r>
            <a:endParaRPr kumimoji="0" lang="en-US" sz="3200" b="1" dirty="0">
              <a:solidFill>
                <a:srgbClr val="000000"/>
              </a:solidFill>
              <a:latin typeface="Calibri"/>
              <a:ea typeface="MS PGothic" pitchFamily="34" charset="-128"/>
              <a:sym typeface="Helvetica Light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576903" y="3967602"/>
            <a:ext cx="5638858" cy="834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4288" tIns="32144" rIns="64288" bIns="32144">
            <a:spAutoFit/>
          </a:bodyPr>
          <a:lstStyle/>
          <a:p>
            <a:pPr algn="ctr" defTabSz="91425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500" dirty="0">
                <a:solidFill>
                  <a:srgbClr val="000000"/>
                </a:solidFill>
                <a:latin typeface="Calibri"/>
                <a:ea typeface="華康儷中黑" pitchFamily="49" charset="-120"/>
                <a:sym typeface="Helvetica Light" charset="0"/>
              </a:rPr>
              <a:t>四個佣金週期共賺取</a:t>
            </a:r>
            <a:r>
              <a:rPr kumimoji="0" lang="en-US" altLang="en-US" sz="2500" dirty="0" smtClean="0">
                <a:solidFill>
                  <a:srgbClr val="000000"/>
                </a:solidFill>
                <a:latin typeface="Calibri"/>
                <a:ea typeface="華康儷中黑" pitchFamily="49" charset="-120"/>
                <a:sym typeface="Helvetica Light" charset="0"/>
              </a:rPr>
              <a:t>HK$</a:t>
            </a:r>
            <a:r>
              <a:rPr lang="en-US" altLang="en-US" sz="2500" dirty="0" smtClean="0">
                <a:solidFill>
                  <a:srgbClr val="000000"/>
                </a:solidFill>
                <a:latin typeface="Calibri"/>
                <a:ea typeface="華康儷中黑" pitchFamily="49" charset="-120"/>
                <a:sym typeface="Helvetica Light" charset="0"/>
              </a:rPr>
              <a:t>76,600</a:t>
            </a:r>
            <a:endParaRPr kumimoji="0" lang="en-US" altLang="zh-TW" sz="2500" dirty="0" smtClean="0">
              <a:solidFill>
                <a:srgbClr val="000000"/>
              </a:solidFill>
              <a:latin typeface="Calibri"/>
              <a:ea typeface="華康儷中黑" pitchFamily="49" charset="-120"/>
              <a:sym typeface="Helvetica Light" charset="0"/>
            </a:endParaRPr>
          </a:p>
          <a:p>
            <a:pPr algn="ctr" defTabSz="91425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2500" dirty="0" smtClean="0">
                <a:solidFill>
                  <a:srgbClr val="000000"/>
                </a:solidFill>
                <a:latin typeface="Calibri"/>
                <a:ea typeface="MS PGothic" pitchFamily="34" charset="-128"/>
                <a:sym typeface="Helvetica Light" charset="0"/>
              </a:rPr>
              <a:t>HK$76,600 </a:t>
            </a:r>
            <a:r>
              <a:rPr kumimoji="0" lang="en-US" sz="2500" dirty="0">
                <a:solidFill>
                  <a:srgbClr val="000000"/>
                </a:solidFill>
                <a:latin typeface="Calibri"/>
                <a:ea typeface="MS PGothic" pitchFamily="34" charset="-128"/>
                <a:sym typeface="Helvetica Light" charset="0"/>
              </a:rPr>
              <a:t>in 4 Commission weeks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" y="6096001"/>
            <a:ext cx="746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" dirty="0">
                <a:solidFill>
                  <a:srgbClr val="000000"/>
                </a:solidFill>
              </a:rPr>
              <a:t>本簡報中提到的收入等級純屬舉例說明，無意代表美安香</a:t>
            </a:r>
            <a:r>
              <a:rPr lang="zh-TW" altLang="en-US" sz="800" dirty="0" smtClean="0">
                <a:solidFill>
                  <a:srgbClr val="000000"/>
                </a:solidFill>
              </a:rPr>
              <a:t>港超連鎖店主的</a:t>
            </a:r>
            <a:r>
              <a:rPr lang="zh-TW" altLang="en-US" sz="800" dirty="0">
                <a:solidFill>
                  <a:srgbClr val="000000"/>
                </a:solidFill>
              </a:rPr>
              <a:t>一般收入，也無意表示任何超連鎖店主皆可賺取同等收入。美安香港超連鎖店主的成功與否，取決於其在發展事業時的努力、才能與投入程度。</a:t>
            </a:r>
            <a:r>
              <a:rPr lang="en-US" sz="800" b="1" dirty="0">
                <a:solidFill>
                  <a:srgbClr val="000000"/>
                </a:solidFill>
              </a:rPr>
              <a:t>The income levels mentioned in the following presentation are for illustration purposes only. They are not intended to represent the income of a typical Market Hong Kong </a:t>
            </a:r>
            <a:r>
              <a:rPr lang="en-US" altLang="zh-TW" sz="800" b="1" dirty="0" err="1" smtClean="0">
                <a:solidFill>
                  <a:srgbClr val="000000"/>
                </a:solidFill>
              </a:rPr>
              <a:t>UnFranchise</a:t>
            </a:r>
            <a:r>
              <a:rPr lang="en-US" altLang="zh-TW" sz="800" b="1" dirty="0" smtClean="0">
                <a:solidFill>
                  <a:srgbClr val="000000"/>
                </a:solidFill>
              </a:rPr>
              <a:t> Owner</a:t>
            </a:r>
            <a:r>
              <a:rPr lang="en-US" sz="800" b="1" dirty="0" smtClean="0">
                <a:solidFill>
                  <a:srgbClr val="000000"/>
                </a:solidFill>
              </a:rPr>
              <a:t>, </a:t>
            </a:r>
            <a:r>
              <a:rPr lang="en-US" sz="800" b="1" dirty="0">
                <a:solidFill>
                  <a:srgbClr val="000000"/>
                </a:solidFill>
              </a:rPr>
              <a:t>nor </a:t>
            </a:r>
            <a:r>
              <a:rPr lang="en-US" sz="800" b="1" dirty="0" smtClean="0">
                <a:solidFill>
                  <a:srgbClr val="000000"/>
                </a:solidFill>
              </a:rPr>
              <a:t>are </a:t>
            </a:r>
            <a:r>
              <a:rPr lang="en-US" sz="800" b="1" dirty="0">
                <a:solidFill>
                  <a:srgbClr val="000000"/>
                </a:solidFill>
              </a:rPr>
              <a:t>they intended to represent that any given Independent </a:t>
            </a:r>
            <a:r>
              <a:rPr lang="en-US" altLang="zh-TW" sz="800" b="1" dirty="0" err="1">
                <a:solidFill>
                  <a:srgbClr val="000000"/>
                </a:solidFill>
              </a:rPr>
              <a:t>UnFranchise</a:t>
            </a:r>
            <a:r>
              <a:rPr lang="en-US" altLang="zh-TW" sz="800" b="1" dirty="0">
                <a:solidFill>
                  <a:srgbClr val="000000"/>
                </a:solidFill>
              </a:rPr>
              <a:t> Owner</a:t>
            </a:r>
            <a:r>
              <a:rPr lang="en-US" sz="800" b="1" dirty="0" smtClean="0">
                <a:solidFill>
                  <a:srgbClr val="000000"/>
                </a:solidFill>
              </a:rPr>
              <a:t> </a:t>
            </a:r>
            <a:r>
              <a:rPr lang="en-US" sz="800" b="1" dirty="0">
                <a:solidFill>
                  <a:srgbClr val="000000"/>
                </a:solidFill>
              </a:rPr>
              <a:t>will earn income in that amount. The success of any Market Hong Kong Independent </a:t>
            </a:r>
            <a:r>
              <a:rPr lang="en-US" altLang="zh-TW" sz="800" b="1" dirty="0" err="1">
                <a:solidFill>
                  <a:srgbClr val="000000"/>
                </a:solidFill>
              </a:rPr>
              <a:t>UnFranchise</a:t>
            </a:r>
            <a:r>
              <a:rPr lang="en-US" altLang="zh-TW" sz="800" b="1" dirty="0">
                <a:solidFill>
                  <a:srgbClr val="000000"/>
                </a:solidFill>
              </a:rPr>
              <a:t> Owner</a:t>
            </a:r>
            <a:r>
              <a:rPr lang="en-US" sz="800" b="1" dirty="0" smtClean="0">
                <a:solidFill>
                  <a:srgbClr val="000000"/>
                </a:solidFill>
              </a:rPr>
              <a:t> </a:t>
            </a:r>
            <a:r>
              <a:rPr lang="en-US" sz="800" b="1" dirty="0">
                <a:solidFill>
                  <a:srgbClr val="000000"/>
                </a:solidFill>
              </a:rPr>
              <a:t>will depend upon the amount of hard work, talent, and dedication which he or she devotes to building his or her Market Hong Kong Business.</a:t>
            </a:r>
            <a:endParaRPr lang="en-US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56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2136" y="1790830"/>
            <a:ext cx="9146136" cy="346698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 descr="03Whit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344" y="-130242"/>
            <a:ext cx="4002515" cy="7115220"/>
          </a:xfrm>
          <a:prstGeom prst="rect">
            <a:avLst/>
          </a:prstGeom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600" y="191305"/>
            <a:ext cx="2988376" cy="115809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581400" y="2706475"/>
            <a:ext cx="5457394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Font typeface="Calibri" pitchFamily="34" charset="0"/>
              <a:buChar char="›"/>
            </a:pPr>
            <a:r>
              <a:rPr lang="zh-TW" altLang="en-US" sz="2000" dirty="0">
                <a:solidFill>
                  <a:srgbClr val="FFFFFF"/>
                </a:solidFill>
                <a:ea typeface="Apple LiGothic Medium"/>
                <a:cs typeface="Apple LiGothic Medium"/>
              </a:rPr>
              <a:t>聚合物</a:t>
            </a:r>
            <a:r>
              <a:rPr lang="en-US" sz="2000" dirty="0">
                <a:solidFill>
                  <a:srgbClr val="FFFFFF"/>
                </a:solidFill>
                <a:ea typeface="Apple LiGothic Medium"/>
                <a:cs typeface="Apple LiGothic Medium"/>
              </a:rPr>
              <a:t>／</a:t>
            </a:r>
            <a:r>
              <a:rPr lang="zh-TW" altLang="en-US" sz="2000" dirty="0">
                <a:solidFill>
                  <a:srgbClr val="FFFFFF"/>
                </a:solidFill>
                <a:ea typeface="Apple LiGothic Medium"/>
                <a:cs typeface="Apple LiGothic Medium"/>
              </a:rPr>
              <a:t>微藻成份，提供迅速、實際的緊緻效果，減淡皺紋</a:t>
            </a:r>
            <a:r>
              <a:rPr lang="en-US" sz="2000" dirty="0">
                <a:solidFill>
                  <a:srgbClr val="FFFFFF"/>
                </a:solidFill>
                <a:ea typeface="Apple LiGothic Medium"/>
                <a:cs typeface="Apple LiGothic Medium"/>
              </a:rPr>
              <a:t> </a:t>
            </a:r>
            <a:endParaRPr lang="en-US" sz="2000" dirty="0" smtClean="0">
              <a:solidFill>
                <a:srgbClr val="FFFFFF"/>
              </a:solidFill>
              <a:ea typeface="Apple LiGothic Medium"/>
              <a:cs typeface="Apple LiGothic Medium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719410" y="5298709"/>
            <a:ext cx="4340570" cy="1279891"/>
            <a:chOff x="1557230" y="5310567"/>
            <a:chExt cx="6061401" cy="1229501"/>
          </a:xfrm>
        </p:grpSpPr>
        <p:sp>
          <p:nvSpPr>
            <p:cNvPr id="29" name="Curved Up Ribbon 28"/>
            <p:cNvSpPr/>
            <p:nvPr/>
          </p:nvSpPr>
          <p:spPr>
            <a:xfrm flipV="1">
              <a:off x="2270289" y="5310567"/>
              <a:ext cx="4530695" cy="1229501"/>
            </a:xfrm>
            <a:prstGeom prst="ellipseRibbon2">
              <a:avLst>
                <a:gd name="adj1" fmla="val 37443"/>
                <a:gd name="adj2" fmla="val 51141"/>
                <a:gd name="adj3" fmla="val 12500"/>
              </a:avLst>
            </a:prstGeom>
            <a:gradFill flip="none" rotWithShape="1">
              <a:gsLst>
                <a:gs pos="0">
                  <a:srgbClr val="ED8B54">
                    <a:shade val="30000"/>
                    <a:satMod val="115000"/>
                  </a:srgbClr>
                </a:gs>
                <a:gs pos="50000">
                  <a:srgbClr val="ED8B54">
                    <a:shade val="67500"/>
                    <a:satMod val="115000"/>
                  </a:srgbClr>
                </a:gs>
                <a:gs pos="100000">
                  <a:srgbClr val="ED8B54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solidFill>
                <a:srgbClr val="F4B89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cap="all">
                <a:solidFill>
                  <a:prstClr val="white"/>
                </a:solidFill>
              </a:endParaRPr>
            </a:p>
          </p:txBody>
        </p:sp>
        <p:sp>
          <p:nvSpPr>
            <p:cNvPr id="30" name="Title 1"/>
            <p:cNvSpPr txBox="1">
              <a:spLocks/>
            </p:cNvSpPr>
            <p:nvPr/>
          </p:nvSpPr>
          <p:spPr>
            <a:xfrm>
              <a:off x="1557230" y="5867687"/>
              <a:ext cx="6061401" cy="392038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Museo 300"/>
                  <a:ea typeface="+mj-ea"/>
                  <a:cs typeface="+mj-cs"/>
                </a:defRPr>
              </a:lvl1pPr>
            </a:lstStyle>
            <a:p>
              <a:r>
                <a:rPr lang="zh-TW" altLang="en-US" sz="1000" dirty="0">
                  <a:latin typeface="Apple LiGothic Medium"/>
                  <a:ea typeface="Apple LiGothic Medium"/>
                  <a:cs typeface="Apple LiGothic Medium"/>
                </a:rPr>
                <a:t>最新產品</a:t>
              </a:r>
              <a:r>
                <a:rPr lang="en-US" sz="1000" dirty="0">
                  <a:latin typeface="Apple LiGothic Medium"/>
                  <a:ea typeface="Apple LiGothic Medium"/>
                  <a:cs typeface="Apple LiGothic Medium"/>
                </a:rPr>
                <a:t> </a:t>
              </a:r>
              <a:endParaRPr lang="en-US" sz="1000" cap="all" dirty="0" smtClean="0">
                <a:solidFill>
                  <a:prstClr val="black"/>
                </a:solidFill>
                <a:latin typeface="Calibri"/>
                <a:cs typeface="Helvetica Neue Medium"/>
              </a:endParaRPr>
            </a:p>
            <a:p>
              <a:r>
                <a:rPr lang="en-US" sz="1000" cap="all" dirty="0" smtClean="0">
                  <a:solidFill>
                    <a:prstClr val="black"/>
                  </a:solidFill>
                  <a:latin typeface="Calibri"/>
                  <a:cs typeface="Helvetica Neue Medium"/>
                </a:rPr>
                <a:t>Newest </a:t>
              </a:r>
              <a:r>
                <a:rPr lang="en-US" sz="1000" cap="all" dirty="0">
                  <a:solidFill>
                    <a:prstClr val="black"/>
                  </a:solidFill>
                  <a:latin typeface="Calibri"/>
                  <a:cs typeface="Helvetica Neue Medium"/>
                </a:rPr>
                <a:t>Addition</a:t>
              </a:r>
            </a:p>
          </p:txBody>
        </p:sp>
      </p:grpSp>
      <p:sp>
        <p:nvSpPr>
          <p:cNvPr id="20" name="Rectangle 19"/>
          <p:cNvSpPr/>
          <p:nvPr/>
        </p:nvSpPr>
        <p:spPr>
          <a:xfrm>
            <a:off x="3581400" y="2143780"/>
            <a:ext cx="24101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 smtClean="0">
                <a:solidFill>
                  <a:srgbClr val="E2935C"/>
                </a:solidFill>
                <a:ea typeface="Apple LiGothic Medium"/>
                <a:cs typeface="Apple LiGothic Medium"/>
              </a:rPr>
              <a:t>預期看到效果</a:t>
            </a:r>
            <a:endParaRPr lang="en-US" sz="2800" b="1" dirty="0" smtClean="0">
              <a:solidFill>
                <a:srgbClr val="ED8B54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72202" y="1752600"/>
            <a:ext cx="35755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prstClr val="white"/>
                </a:solidFill>
              </a:rPr>
              <a:t>LIFTONIN-XPRESS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2057406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E2935C"/>
                </a:solidFill>
                <a:latin typeface="Apple LiGothic Medium"/>
                <a:ea typeface="Apple LiGothic Medium"/>
                <a:cs typeface="Apple LiGothic Medium"/>
              </a:rPr>
              <a:t>瞬間緊緻精華液</a:t>
            </a:r>
            <a:r>
              <a:rPr lang="en-US" sz="2400" dirty="0" smtClean="0">
                <a:solidFill>
                  <a:srgbClr val="E2935C"/>
                </a:solidFill>
                <a:latin typeface="Apple LiGothic Medium"/>
                <a:ea typeface="Apple LiGothic Medium"/>
                <a:cs typeface="Apple LiGothic Medium"/>
              </a:rPr>
              <a:t> </a:t>
            </a:r>
            <a:endParaRPr lang="en-US" sz="2400" dirty="0">
              <a:solidFill>
                <a:srgbClr val="E2935C"/>
              </a:solidFill>
              <a:latin typeface="Apple LiGothic Medium"/>
              <a:ea typeface="Apple LiGothic Medium"/>
              <a:cs typeface="Apple LiGothic Medium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81400" y="3733806"/>
            <a:ext cx="5457394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endParaRPr lang="en-US" sz="2000" dirty="0" smtClean="0">
              <a:solidFill>
                <a:srgbClr val="FFFFFF"/>
              </a:solidFill>
              <a:ea typeface="Apple LiGothic Medium"/>
              <a:cs typeface="Apple LiGothic Medium"/>
            </a:endParaRPr>
          </a:p>
          <a:p>
            <a:pPr marL="285750" indent="-285750">
              <a:lnSpc>
                <a:spcPct val="90000"/>
              </a:lnSpc>
              <a:buFont typeface="Calibri" pitchFamily="34" charset="0"/>
              <a:buChar char="›"/>
            </a:pPr>
            <a:r>
              <a:rPr lang="en-US" sz="2000" dirty="0" smtClean="0">
                <a:solidFill>
                  <a:prstClr val="white">
                    <a:lumMod val="95000"/>
                  </a:prstClr>
                </a:solidFill>
                <a:cs typeface="Helvetica Neue Medium"/>
              </a:rPr>
              <a:t>A </a:t>
            </a:r>
            <a:r>
              <a:rPr lang="en-US" sz="2000" dirty="0">
                <a:solidFill>
                  <a:prstClr val="white">
                    <a:lumMod val="95000"/>
                  </a:prstClr>
                </a:solidFill>
                <a:cs typeface="Helvetica Neue Medium"/>
              </a:rPr>
              <a:t>polymer/microalgae-based ingredient that provides a rapid, physical tightening effect to reduce the appearance of wrinkles.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581400" y="3469963"/>
            <a:ext cx="308924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 smtClean="0">
                <a:solidFill>
                  <a:srgbClr val="ED8B54"/>
                </a:solidFill>
              </a:rPr>
              <a:t>EXPECT </a:t>
            </a:r>
            <a:r>
              <a:rPr lang="en-US" sz="2600" b="1" dirty="0">
                <a:solidFill>
                  <a:srgbClr val="ED8B54"/>
                </a:solidFill>
              </a:rPr>
              <a:t>RESULTS    </a:t>
            </a:r>
            <a:endParaRPr lang="en-US" sz="2600" b="1" dirty="0" smtClean="0">
              <a:solidFill>
                <a:srgbClr val="ED8B54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23" t="5318" b="27778"/>
          <a:stretch/>
        </p:blipFill>
        <p:spPr>
          <a:xfrm>
            <a:off x="409852" y="2393750"/>
            <a:ext cx="2028548" cy="2716115"/>
          </a:xfrm>
          <a:prstGeom prst="rect">
            <a:avLst/>
          </a:prstGeom>
        </p:spPr>
      </p:pic>
      <p:sp>
        <p:nvSpPr>
          <p:cNvPr id="24" name="Title 1"/>
          <p:cNvSpPr txBox="1">
            <a:spLocks/>
          </p:cNvSpPr>
          <p:nvPr/>
        </p:nvSpPr>
        <p:spPr>
          <a:xfrm>
            <a:off x="3022788" y="5303394"/>
            <a:ext cx="6061401" cy="4064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useo 300"/>
                <a:ea typeface="+mj-ea"/>
                <a:cs typeface="+mj-cs"/>
              </a:defRPr>
            </a:lvl1pPr>
          </a:lstStyle>
          <a:p>
            <a:pPr algn="r"/>
            <a:r>
              <a:rPr lang="en-US" sz="1400" b="1" cap="all" dirty="0" smtClean="0">
                <a:solidFill>
                  <a:srgbClr val="655235"/>
                </a:solidFill>
                <a:latin typeface="Calibri"/>
                <a:cs typeface="Helvetica Neue Medium"/>
              </a:rPr>
              <a:t>Code: HK12212 </a:t>
            </a:r>
            <a:r>
              <a:rPr lang="en-US" altLang="zh-TW" sz="1400" b="1" cap="all" dirty="0" smtClean="0">
                <a:solidFill>
                  <a:srgbClr val="655235"/>
                </a:solidFill>
                <a:latin typeface="Calibri"/>
                <a:cs typeface="Helvetica Neue Medium"/>
              </a:rPr>
              <a:t>|</a:t>
            </a:r>
            <a:r>
              <a:rPr lang="zh-TW" altLang="en-US" sz="1400" b="1" cap="all" dirty="0" smtClean="0">
                <a:solidFill>
                  <a:srgbClr val="655235"/>
                </a:solidFill>
                <a:latin typeface="Calibri"/>
                <a:cs typeface="Helvetica Neue Medium"/>
              </a:rPr>
              <a:t> </a:t>
            </a:r>
            <a:r>
              <a:rPr lang="en-US" sz="1400" b="1" cap="all" dirty="0" smtClean="0">
                <a:solidFill>
                  <a:srgbClr val="655235"/>
                </a:solidFill>
                <a:latin typeface="Calibri"/>
                <a:cs typeface="Helvetica Neue Medium"/>
              </a:rPr>
              <a:t>UC</a:t>
            </a:r>
            <a:r>
              <a:rPr lang="en-US" sz="1400" b="1" cap="all" dirty="0">
                <a:solidFill>
                  <a:srgbClr val="655235"/>
                </a:solidFill>
                <a:latin typeface="Calibri"/>
                <a:cs typeface="Helvetica Neue Medium"/>
              </a:rPr>
              <a:t>: </a:t>
            </a:r>
            <a:r>
              <a:rPr lang="en-US" sz="1400" b="1" cap="all" dirty="0" smtClean="0">
                <a:solidFill>
                  <a:srgbClr val="655235"/>
                </a:solidFill>
                <a:latin typeface="Calibri"/>
                <a:cs typeface="Helvetica Neue Medium"/>
              </a:rPr>
              <a:t>$</a:t>
            </a:r>
            <a:r>
              <a:rPr lang="en-US" altLang="zh-TW" sz="1400" b="1" cap="all" dirty="0" smtClean="0">
                <a:solidFill>
                  <a:srgbClr val="655235"/>
                </a:solidFill>
                <a:latin typeface="Calibri"/>
                <a:cs typeface="Helvetica Neue Medium"/>
              </a:rPr>
              <a:t>580.00</a:t>
            </a:r>
            <a:r>
              <a:rPr lang="zh-TW" altLang="en-US" sz="1400" b="1" cap="all" dirty="0" smtClean="0">
                <a:solidFill>
                  <a:srgbClr val="655235"/>
                </a:solidFill>
                <a:latin typeface="Calibri"/>
                <a:cs typeface="Helvetica Neue Medium"/>
              </a:rPr>
              <a:t> </a:t>
            </a:r>
            <a:r>
              <a:rPr lang="en-US" altLang="zh-TW" sz="1400" b="1" cap="all" dirty="0" smtClean="0">
                <a:solidFill>
                  <a:srgbClr val="655235"/>
                </a:solidFill>
                <a:latin typeface="Calibri"/>
                <a:cs typeface="Helvetica Neue Medium"/>
              </a:rPr>
              <a:t>|</a:t>
            </a:r>
            <a:r>
              <a:rPr lang="en-US" sz="1400" b="1" cap="all" dirty="0" smtClean="0">
                <a:solidFill>
                  <a:srgbClr val="655235"/>
                </a:solidFill>
                <a:latin typeface="Calibri"/>
                <a:cs typeface="Helvetica Neue Medium"/>
              </a:rPr>
              <a:t> SR</a:t>
            </a:r>
            <a:r>
              <a:rPr lang="en-US" sz="1400" b="1" cap="all" dirty="0">
                <a:solidFill>
                  <a:srgbClr val="655235"/>
                </a:solidFill>
                <a:latin typeface="Calibri"/>
                <a:cs typeface="Helvetica Neue Medium"/>
              </a:rPr>
              <a:t>: </a:t>
            </a:r>
            <a:r>
              <a:rPr lang="en-US" altLang="zh-TW" sz="1400" b="1" cap="all" dirty="0" smtClean="0">
                <a:solidFill>
                  <a:srgbClr val="655235"/>
                </a:solidFill>
                <a:latin typeface="Calibri"/>
                <a:cs typeface="Helvetica Neue Medium"/>
              </a:rPr>
              <a:t>810.00</a:t>
            </a:r>
            <a:r>
              <a:rPr lang="en-US" sz="1400" b="1" cap="all" dirty="0">
                <a:solidFill>
                  <a:srgbClr val="655235"/>
                </a:solidFill>
                <a:latin typeface="Calibri"/>
                <a:cs typeface="Helvetica Neue Medium"/>
              </a:rPr>
              <a:t> </a:t>
            </a:r>
            <a:r>
              <a:rPr lang="en-US" altLang="zh-TW" sz="1400" b="1" cap="all" dirty="0" smtClean="0">
                <a:solidFill>
                  <a:srgbClr val="655235"/>
                </a:solidFill>
                <a:latin typeface="Calibri"/>
                <a:cs typeface="Helvetica Neue Medium"/>
              </a:rPr>
              <a:t>|</a:t>
            </a:r>
            <a:r>
              <a:rPr lang="en-US" sz="1400" b="1" cap="all" dirty="0" smtClean="0">
                <a:solidFill>
                  <a:srgbClr val="655235"/>
                </a:solidFill>
                <a:latin typeface="Calibri"/>
                <a:cs typeface="Helvetica Neue Medium"/>
              </a:rPr>
              <a:t> </a:t>
            </a:r>
            <a:r>
              <a:rPr lang="en-US" sz="1400" b="1" cap="all" dirty="0">
                <a:solidFill>
                  <a:srgbClr val="655235"/>
                </a:solidFill>
                <a:latin typeface="Calibri"/>
                <a:cs typeface="Helvetica Neue Medium"/>
              </a:rPr>
              <a:t>BV</a:t>
            </a:r>
            <a:r>
              <a:rPr lang="en-US" sz="1400" b="1" cap="all" dirty="0" smtClean="0">
                <a:solidFill>
                  <a:srgbClr val="655235"/>
                </a:solidFill>
                <a:latin typeface="Calibri"/>
                <a:cs typeface="Helvetica Neue Medium"/>
              </a:rPr>
              <a:t>: </a:t>
            </a:r>
            <a:r>
              <a:rPr lang="en-US" altLang="zh-TW" sz="1400" b="1" cap="all" dirty="0" smtClean="0">
                <a:solidFill>
                  <a:srgbClr val="655235"/>
                </a:solidFill>
                <a:latin typeface="Calibri"/>
                <a:cs typeface="Helvetica Neue Medium"/>
              </a:rPr>
              <a:t>63</a:t>
            </a:r>
            <a:endParaRPr lang="en-US" sz="1400" b="1" cap="all" dirty="0">
              <a:solidFill>
                <a:srgbClr val="655235"/>
              </a:solidFill>
              <a:latin typeface="Calibri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96556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17" grpId="0"/>
      <p:bldP spid="18" grpId="0"/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2136" y="1790830"/>
            <a:ext cx="9146136" cy="346698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 descr="03White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344" y="-130242"/>
            <a:ext cx="4002515" cy="7115220"/>
          </a:xfrm>
          <a:prstGeom prst="rect">
            <a:avLst/>
          </a:prstGeom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600" y="191305"/>
            <a:ext cx="2988376" cy="115809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606085" y="2743207"/>
            <a:ext cx="5457394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90000"/>
              </a:lnSpc>
              <a:buFont typeface="Calibri" pitchFamily="34" charset="0"/>
              <a:buChar char="›"/>
            </a:pPr>
            <a:r>
              <a:rPr lang="zh-TW" altLang="en-US" sz="2000" dirty="0">
                <a:solidFill>
                  <a:srgbClr val="FFFFFF"/>
                </a:solidFill>
                <a:ea typeface="Apple LiGothic Medium"/>
                <a:cs typeface="Apple LiGothic Medium"/>
              </a:rPr>
              <a:t>使用含</a:t>
            </a:r>
            <a:r>
              <a:rPr lang="en-US" sz="2000" dirty="0">
                <a:solidFill>
                  <a:srgbClr val="FFFFFF"/>
                </a:solidFill>
                <a:ea typeface="Apple LiGothic Medium"/>
                <a:cs typeface="Apple LiGothic Medium"/>
              </a:rPr>
              <a:t>3% </a:t>
            </a:r>
            <a:r>
              <a:rPr lang="en-US" sz="2000" dirty="0" err="1">
                <a:solidFill>
                  <a:srgbClr val="FFFFFF"/>
                </a:solidFill>
                <a:ea typeface="Apple LiGothic Medium"/>
                <a:cs typeface="Apple LiGothic Medium"/>
              </a:rPr>
              <a:t>Liftonin</a:t>
            </a:r>
            <a:r>
              <a:rPr lang="en-US" sz="2000" dirty="0">
                <a:solidFill>
                  <a:srgbClr val="FFFFFF"/>
                </a:solidFill>
                <a:ea typeface="Apple LiGothic Medium"/>
                <a:cs typeface="Apple LiGothic Medium"/>
              </a:rPr>
              <a:t>-Xpress</a:t>
            </a:r>
            <a:r>
              <a:rPr lang="zh-TW" altLang="en-US" sz="2000" dirty="0">
                <a:solidFill>
                  <a:srgbClr val="FFFFFF"/>
                </a:solidFill>
                <a:ea typeface="Apple LiGothic Medium"/>
                <a:cs typeface="Apple LiGothic Medium"/>
              </a:rPr>
              <a:t>啫喱一次，可於</a:t>
            </a:r>
            <a:r>
              <a:rPr lang="en-US" sz="2000" dirty="0">
                <a:solidFill>
                  <a:srgbClr val="FFFFFF"/>
                </a:solidFill>
                <a:ea typeface="Apple LiGothic Medium"/>
                <a:cs typeface="Apple LiGothic Medium"/>
              </a:rPr>
              <a:t>1</a:t>
            </a:r>
            <a:r>
              <a:rPr lang="zh-TW" altLang="en-US" sz="2000" dirty="0" smtClean="0">
                <a:solidFill>
                  <a:srgbClr val="FFFFFF"/>
                </a:solidFill>
                <a:ea typeface="Apple LiGothic Medium"/>
                <a:cs typeface="Apple LiGothic Medium"/>
              </a:rPr>
              <a:t>小時內減淡皺紋及改善肌膚柔滑度</a:t>
            </a:r>
            <a:endParaRPr lang="en-US" altLang="zh-TW" sz="2000" dirty="0" smtClean="0">
              <a:solidFill>
                <a:srgbClr val="FFFFFF"/>
              </a:solidFill>
              <a:ea typeface="Apple LiGothic Medium"/>
              <a:cs typeface="Apple LiGothic Medium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719410" y="5298709"/>
            <a:ext cx="4340570" cy="1279891"/>
            <a:chOff x="1557230" y="5310567"/>
            <a:chExt cx="6061401" cy="1229501"/>
          </a:xfrm>
        </p:grpSpPr>
        <p:sp>
          <p:nvSpPr>
            <p:cNvPr id="29" name="Curved Up Ribbon 28"/>
            <p:cNvSpPr/>
            <p:nvPr/>
          </p:nvSpPr>
          <p:spPr>
            <a:xfrm flipV="1">
              <a:off x="2270289" y="5310567"/>
              <a:ext cx="4530695" cy="1229501"/>
            </a:xfrm>
            <a:prstGeom prst="ellipseRibbon2">
              <a:avLst>
                <a:gd name="adj1" fmla="val 37443"/>
                <a:gd name="adj2" fmla="val 51141"/>
                <a:gd name="adj3" fmla="val 12500"/>
              </a:avLst>
            </a:prstGeom>
            <a:gradFill flip="none" rotWithShape="1">
              <a:gsLst>
                <a:gs pos="0">
                  <a:srgbClr val="ED8B54">
                    <a:shade val="30000"/>
                    <a:satMod val="115000"/>
                  </a:srgbClr>
                </a:gs>
                <a:gs pos="50000">
                  <a:srgbClr val="ED8B54">
                    <a:shade val="67500"/>
                    <a:satMod val="115000"/>
                  </a:srgbClr>
                </a:gs>
                <a:gs pos="100000">
                  <a:srgbClr val="ED8B54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solidFill>
                <a:srgbClr val="F4B89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cap="all">
                <a:solidFill>
                  <a:prstClr val="white"/>
                </a:solidFill>
              </a:endParaRPr>
            </a:p>
          </p:txBody>
        </p:sp>
        <p:sp>
          <p:nvSpPr>
            <p:cNvPr id="30" name="Title 1"/>
            <p:cNvSpPr txBox="1">
              <a:spLocks/>
            </p:cNvSpPr>
            <p:nvPr/>
          </p:nvSpPr>
          <p:spPr>
            <a:xfrm>
              <a:off x="1557230" y="5867687"/>
              <a:ext cx="6061401" cy="392038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Museo 300"/>
                  <a:ea typeface="+mj-ea"/>
                  <a:cs typeface="+mj-cs"/>
                </a:defRPr>
              </a:lvl1pPr>
            </a:lstStyle>
            <a:p>
              <a:r>
                <a:rPr lang="zh-TW" altLang="en-US" sz="1000" dirty="0">
                  <a:latin typeface="Apple LiGothic Medium"/>
                  <a:ea typeface="Apple LiGothic Medium"/>
                  <a:cs typeface="Apple LiGothic Medium"/>
                </a:rPr>
                <a:t>最新產品</a:t>
              </a:r>
              <a:r>
                <a:rPr lang="en-US" sz="1000" dirty="0">
                  <a:latin typeface="Apple LiGothic Medium"/>
                  <a:ea typeface="Apple LiGothic Medium"/>
                  <a:cs typeface="Apple LiGothic Medium"/>
                </a:rPr>
                <a:t> </a:t>
              </a:r>
              <a:endParaRPr lang="en-US" sz="1000" cap="all" dirty="0" smtClean="0">
                <a:solidFill>
                  <a:prstClr val="black"/>
                </a:solidFill>
                <a:latin typeface="Calibri"/>
                <a:cs typeface="Helvetica Neue Medium"/>
              </a:endParaRPr>
            </a:p>
            <a:p>
              <a:r>
                <a:rPr lang="en-US" sz="1000" cap="all" dirty="0" smtClean="0">
                  <a:solidFill>
                    <a:prstClr val="black"/>
                  </a:solidFill>
                  <a:latin typeface="Calibri"/>
                  <a:cs typeface="Helvetica Neue Medium"/>
                </a:rPr>
                <a:t>Newest </a:t>
              </a:r>
              <a:r>
                <a:rPr lang="en-US" sz="1000" cap="all" dirty="0">
                  <a:solidFill>
                    <a:prstClr val="black"/>
                  </a:solidFill>
                  <a:latin typeface="Calibri"/>
                  <a:cs typeface="Helvetica Neue Medium"/>
                </a:rPr>
                <a:t>Addition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0" y="2057406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E2935C"/>
                </a:solidFill>
                <a:latin typeface="Apple LiGothic Medium"/>
                <a:ea typeface="Apple LiGothic Medium"/>
                <a:cs typeface="Apple LiGothic Medium"/>
              </a:rPr>
              <a:t>瞬間緊緻精華液</a:t>
            </a:r>
            <a:r>
              <a:rPr lang="en-US" sz="2400" dirty="0" smtClean="0">
                <a:solidFill>
                  <a:srgbClr val="E2935C"/>
                </a:solidFill>
                <a:latin typeface="Apple LiGothic Medium"/>
                <a:ea typeface="Apple LiGothic Medium"/>
                <a:cs typeface="Apple LiGothic Medium"/>
              </a:rPr>
              <a:t> </a:t>
            </a:r>
            <a:endParaRPr lang="en-US" sz="2400" dirty="0">
              <a:solidFill>
                <a:srgbClr val="E2935C"/>
              </a:solidFill>
              <a:latin typeface="Apple LiGothic Medium"/>
              <a:ea typeface="Apple LiGothic Medium"/>
              <a:cs typeface="Apple LiGothic Medium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10406" y="3657600"/>
            <a:ext cx="5457394" cy="147732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</a:pPr>
            <a:endParaRPr lang="en-US" sz="2000" dirty="0" smtClean="0">
              <a:solidFill>
                <a:srgbClr val="FFFFFF"/>
              </a:solidFill>
              <a:ea typeface="Apple LiGothic Medium"/>
              <a:cs typeface="Apple LiGothic Medium"/>
            </a:endParaRPr>
          </a:p>
          <a:p>
            <a:pPr marL="285750" indent="-285750">
              <a:lnSpc>
                <a:spcPct val="90000"/>
              </a:lnSpc>
              <a:buFont typeface="Calibri" pitchFamily="34" charset="0"/>
              <a:buChar char="›"/>
            </a:pPr>
            <a:r>
              <a:rPr lang="en-US" sz="2000" dirty="0" smtClean="0">
                <a:solidFill>
                  <a:prstClr val="white"/>
                </a:solidFill>
                <a:cs typeface="Helvetica Neue Medium"/>
              </a:rPr>
              <a:t>A </a:t>
            </a:r>
            <a:r>
              <a:rPr lang="en-US" sz="2000" dirty="0">
                <a:solidFill>
                  <a:prstClr val="white"/>
                </a:solidFill>
                <a:cs typeface="Helvetica Neue Medium"/>
              </a:rPr>
              <a:t>single application of a gel containing 3% </a:t>
            </a:r>
            <a:r>
              <a:rPr lang="en-US" sz="2000" dirty="0" err="1">
                <a:solidFill>
                  <a:srgbClr val="F79646"/>
                </a:solidFill>
                <a:cs typeface="Helvetica Neue Medium"/>
              </a:rPr>
              <a:t>Liftonin</a:t>
            </a:r>
            <a:r>
              <a:rPr lang="en-US" sz="2000" dirty="0">
                <a:solidFill>
                  <a:srgbClr val="F79646"/>
                </a:solidFill>
                <a:cs typeface="Helvetica Neue Medium"/>
              </a:rPr>
              <a:t>-Xpress</a:t>
            </a:r>
            <a:r>
              <a:rPr lang="en-US" sz="2000" dirty="0">
                <a:solidFill>
                  <a:prstClr val="white"/>
                </a:solidFill>
                <a:cs typeface="Helvetica Neue Medium"/>
              </a:rPr>
              <a:t> reduced the appearance of wrinkles and improved skin smoothness within 1 hour.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581400" y="2143780"/>
            <a:ext cx="24101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 smtClean="0">
                <a:solidFill>
                  <a:srgbClr val="E2935C"/>
                </a:solidFill>
                <a:ea typeface="Apple LiGothic Medium"/>
                <a:cs typeface="Apple LiGothic Medium"/>
              </a:rPr>
              <a:t>預期看到效果</a:t>
            </a:r>
            <a:endParaRPr lang="en-US" sz="2800" b="1" dirty="0" smtClean="0">
              <a:solidFill>
                <a:srgbClr val="ED8B54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172202" y="1752600"/>
            <a:ext cx="35755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prstClr val="white"/>
                </a:solidFill>
              </a:rPr>
              <a:t>LIFTONIN-XPRESS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581400" y="3469963"/>
            <a:ext cx="308924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 smtClean="0">
                <a:solidFill>
                  <a:srgbClr val="ED8B54"/>
                </a:solidFill>
              </a:rPr>
              <a:t>EXPECT </a:t>
            </a:r>
            <a:r>
              <a:rPr lang="en-US" sz="2600" b="1" dirty="0">
                <a:solidFill>
                  <a:srgbClr val="ED8B54"/>
                </a:solidFill>
              </a:rPr>
              <a:t>RESULTS    </a:t>
            </a:r>
            <a:endParaRPr lang="en-US" sz="2600" b="1" dirty="0" smtClean="0">
              <a:solidFill>
                <a:srgbClr val="ED8B54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23" t="5318" b="27778"/>
          <a:stretch/>
        </p:blipFill>
        <p:spPr>
          <a:xfrm>
            <a:off x="409852" y="2393750"/>
            <a:ext cx="2028548" cy="2716115"/>
          </a:xfrm>
          <a:prstGeom prst="rect">
            <a:avLst/>
          </a:prstGeom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3022788" y="5303394"/>
            <a:ext cx="6061401" cy="4064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useo 300"/>
                <a:ea typeface="+mj-ea"/>
                <a:cs typeface="+mj-cs"/>
              </a:defRPr>
            </a:lvl1pPr>
          </a:lstStyle>
          <a:p>
            <a:pPr algn="r"/>
            <a:r>
              <a:rPr lang="en-US" sz="1400" b="1" cap="all" dirty="0" smtClean="0">
                <a:solidFill>
                  <a:srgbClr val="655235"/>
                </a:solidFill>
                <a:latin typeface="Calibri"/>
                <a:cs typeface="Helvetica Neue Medium"/>
              </a:rPr>
              <a:t>Code: HK12212 </a:t>
            </a:r>
            <a:r>
              <a:rPr lang="en-US" altLang="zh-TW" sz="1400" b="1" cap="all" dirty="0" smtClean="0">
                <a:solidFill>
                  <a:srgbClr val="655235"/>
                </a:solidFill>
                <a:latin typeface="Calibri"/>
                <a:cs typeface="Helvetica Neue Medium"/>
              </a:rPr>
              <a:t>|</a:t>
            </a:r>
            <a:r>
              <a:rPr lang="zh-TW" altLang="en-US" sz="1400" b="1" cap="all" dirty="0" smtClean="0">
                <a:solidFill>
                  <a:srgbClr val="655235"/>
                </a:solidFill>
                <a:latin typeface="Calibri"/>
                <a:cs typeface="Helvetica Neue Medium"/>
              </a:rPr>
              <a:t> </a:t>
            </a:r>
            <a:r>
              <a:rPr lang="en-US" sz="1400" b="1" cap="all" dirty="0" smtClean="0">
                <a:solidFill>
                  <a:srgbClr val="655235"/>
                </a:solidFill>
                <a:latin typeface="Calibri"/>
                <a:cs typeface="Helvetica Neue Medium"/>
              </a:rPr>
              <a:t>UC</a:t>
            </a:r>
            <a:r>
              <a:rPr lang="en-US" sz="1400" b="1" cap="all" dirty="0">
                <a:solidFill>
                  <a:srgbClr val="655235"/>
                </a:solidFill>
                <a:latin typeface="Calibri"/>
                <a:cs typeface="Helvetica Neue Medium"/>
              </a:rPr>
              <a:t>: </a:t>
            </a:r>
            <a:r>
              <a:rPr lang="en-US" sz="1400" b="1" cap="all" dirty="0" smtClean="0">
                <a:solidFill>
                  <a:srgbClr val="655235"/>
                </a:solidFill>
                <a:latin typeface="Calibri"/>
                <a:cs typeface="Helvetica Neue Medium"/>
              </a:rPr>
              <a:t>$</a:t>
            </a:r>
            <a:r>
              <a:rPr lang="en-US" altLang="zh-TW" sz="1400" b="1" cap="all" dirty="0" smtClean="0">
                <a:solidFill>
                  <a:srgbClr val="655235"/>
                </a:solidFill>
                <a:latin typeface="Calibri"/>
                <a:cs typeface="Helvetica Neue Medium"/>
              </a:rPr>
              <a:t>580.00</a:t>
            </a:r>
            <a:r>
              <a:rPr lang="zh-TW" altLang="en-US" sz="1400" b="1" cap="all" dirty="0" smtClean="0">
                <a:solidFill>
                  <a:srgbClr val="655235"/>
                </a:solidFill>
                <a:latin typeface="Calibri"/>
                <a:cs typeface="Helvetica Neue Medium"/>
              </a:rPr>
              <a:t> </a:t>
            </a:r>
            <a:r>
              <a:rPr lang="en-US" altLang="zh-TW" sz="1400" b="1" cap="all" dirty="0" smtClean="0">
                <a:solidFill>
                  <a:srgbClr val="655235"/>
                </a:solidFill>
                <a:latin typeface="Calibri"/>
                <a:cs typeface="Helvetica Neue Medium"/>
              </a:rPr>
              <a:t>|</a:t>
            </a:r>
            <a:r>
              <a:rPr lang="en-US" sz="1400" b="1" cap="all" dirty="0" smtClean="0">
                <a:solidFill>
                  <a:srgbClr val="655235"/>
                </a:solidFill>
                <a:latin typeface="Calibri"/>
                <a:cs typeface="Helvetica Neue Medium"/>
              </a:rPr>
              <a:t> SR</a:t>
            </a:r>
            <a:r>
              <a:rPr lang="en-US" sz="1400" b="1" cap="all" dirty="0">
                <a:solidFill>
                  <a:srgbClr val="655235"/>
                </a:solidFill>
                <a:latin typeface="Calibri"/>
                <a:cs typeface="Helvetica Neue Medium"/>
              </a:rPr>
              <a:t>: </a:t>
            </a:r>
            <a:r>
              <a:rPr lang="en-US" altLang="zh-TW" sz="1400" b="1" cap="all" dirty="0" smtClean="0">
                <a:solidFill>
                  <a:srgbClr val="655235"/>
                </a:solidFill>
                <a:latin typeface="Calibri"/>
                <a:cs typeface="Helvetica Neue Medium"/>
              </a:rPr>
              <a:t>810.00</a:t>
            </a:r>
            <a:r>
              <a:rPr lang="en-US" sz="1400" b="1" cap="all" dirty="0">
                <a:solidFill>
                  <a:srgbClr val="655235"/>
                </a:solidFill>
                <a:latin typeface="Calibri"/>
                <a:cs typeface="Helvetica Neue Medium"/>
              </a:rPr>
              <a:t> </a:t>
            </a:r>
            <a:r>
              <a:rPr lang="en-US" altLang="zh-TW" sz="1400" b="1" cap="all" dirty="0" smtClean="0">
                <a:solidFill>
                  <a:srgbClr val="655235"/>
                </a:solidFill>
                <a:latin typeface="Calibri"/>
                <a:cs typeface="Helvetica Neue Medium"/>
              </a:rPr>
              <a:t>|</a:t>
            </a:r>
            <a:r>
              <a:rPr lang="en-US" sz="1400" b="1" cap="all" dirty="0" smtClean="0">
                <a:solidFill>
                  <a:srgbClr val="655235"/>
                </a:solidFill>
                <a:latin typeface="Calibri"/>
                <a:cs typeface="Helvetica Neue Medium"/>
              </a:rPr>
              <a:t> </a:t>
            </a:r>
            <a:r>
              <a:rPr lang="en-US" sz="1400" b="1" cap="all" dirty="0">
                <a:solidFill>
                  <a:srgbClr val="655235"/>
                </a:solidFill>
                <a:latin typeface="Calibri"/>
                <a:cs typeface="Helvetica Neue Medium"/>
              </a:rPr>
              <a:t>BV</a:t>
            </a:r>
            <a:r>
              <a:rPr lang="en-US" sz="1400" b="1" cap="all" dirty="0" smtClean="0">
                <a:solidFill>
                  <a:srgbClr val="655235"/>
                </a:solidFill>
                <a:latin typeface="Calibri"/>
                <a:cs typeface="Helvetica Neue Medium"/>
              </a:rPr>
              <a:t>: </a:t>
            </a:r>
            <a:r>
              <a:rPr lang="en-US" altLang="zh-TW" sz="1400" b="1" cap="all" dirty="0" smtClean="0">
                <a:solidFill>
                  <a:srgbClr val="655235"/>
                </a:solidFill>
                <a:latin typeface="Calibri"/>
                <a:cs typeface="Helvetica Neue Medium"/>
              </a:rPr>
              <a:t>63</a:t>
            </a:r>
            <a:endParaRPr lang="en-US" sz="1400" b="1" cap="all" dirty="0">
              <a:solidFill>
                <a:srgbClr val="655235"/>
              </a:solidFill>
              <a:latin typeface="Calibri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73607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7" grpId="0"/>
      <p:bldP spid="18" grpId="0"/>
      <p:bldP spid="22" grpId="0"/>
      <p:bldP spid="23" grpId="0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2136" y="1790830"/>
            <a:ext cx="9146136" cy="346698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 descr="03White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344" y="-130242"/>
            <a:ext cx="4002515" cy="7115220"/>
          </a:xfrm>
          <a:prstGeom prst="rect">
            <a:avLst/>
          </a:prstGeom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600" y="191305"/>
            <a:ext cx="2988376" cy="115809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610406" y="2590807"/>
            <a:ext cx="5457394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90000"/>
              </a:lnSpc>
              <a:buFont typeface="Calibri" pitchFamily="34" charset="0"/>
              <a:buChar char="›"/>
            </a:pPr>
            <a:r>
              <a:rPr lang="zh-TW" altLang="en-US" sz="2000" dirty="0">
                <a:solidFill>
                  <a:srgbClr val="FFFFFF"/>
                </a:solidFill>
                <a:ea typeface="Apple LiGothic Medium"/>
                <a:cs typeface="Apple LiGothic Medium"/>
              </a:rPr>
              <a:t>含</a:t>
            </a:r>
            <a:r>
              <a:rPr lang="en-US" sz="2000" dirty="0">
                <a:solidFill>
                  <a:srgbClr val="FFFFFF"/>
                </a:solidFill>
                <a:ea typeface="Apple LiGothic Medium"/>
                <a:cs typeface="Apple LiGothic Medium"/>
              </a:rPr>
              <a:t>1% </a:t>
            </a:r>
            <a:r>
              <a:rPr lang="en-US" sz="2000" dirty="0" err="1">
                <a:solidFill>
                  <a:srgbClr val="F79646"/>
                </a:solidFill>
                <a:cs typeface="Helvetica Neue Medium"/>
              </a:rPr>
              <a:t>Zanthalene</a:t>
            </a:r>
            <a:r>
              <a:rPr lang="zh-TW" altLang="en-US" sz="2000" dirty="0">
                <a:solidFill>
                  <a:srgbClr val="FFFFFF"/>
                </a:solidFill>
                <a:ea typeface="Apple LiGothic Medium"/>
                <a:cs typeface="Apple LiGothic Medium"/>
              </a:rPr>
              <a:t>的配方於</a:t>
            </a:r>
            <a:r>
              <a:rPr lang="en-US" sz="2000" dirty="0">
                <a:solidFill>
                  <a:srgbClr val="FFFFFF"/>
                </a:solidFill>
                <a:ea typeface="Apple LiGothic Medium"/>
                <a:cs typeface="Apple LiGothic Medium"/>
              </a:rPr>
              <a:t>30</a:t>
            </a:r>
            <a:r>
              <a:rPr lang="zh-TW" altLang="en-US" sz="2000" dirty="0">
                <a:solidFill>
                  <a:srgbClr val="FFFFFF"/>
                </a:solidFill>
                <a:ea typeface="Apple LiGothic Medium"/>
                <a:cs typeface="Apple LiGothic Medium"/>
              </a:rPr>
              <a:t>分鐘內改善眼周粗糙肌膚，暫時減淡皺紋外</a:t>
            </a:r>
            <a:r>
              <a:rPr lang="zh-TW" altLang="en-US" sz="2000" dirty="0" smtClean="0">
                <a:solidFill>
                  <a:srgbClr val="FFFFFF"/>
                </a:solidFill>
                <a:ea typeface="Apple LiGothic Medium"/>
                <a:cs typeface="Apple LiGothic Medium"/>
              </a:rPr>
              <a:t>表</a:t>
            </a:r>
            <a:endParaRPr lang="en-US" sz="2000" dirty="0">
              <a:solidFill>
                <a:srgbClr val="FFFFFF"/>
              </a:solidFill>
              <a:ea typeface="Apple LiGothic Medium"/>
              <a:cs typeface="Apple LiGothic Medium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719410" y="5298709"/>
            <a:ext cx="4340570" cy="1279891"/>
            <a:chOff x="1557230" y="5310567"/>
            <a:chExt cx="6061401" cy="1229501"/>
          </a:xfrm>
        </p:grpSpPr>
        <p:sp>
          <p:nvSpPr>
            <p:cNvPr id="29" name="Curved Up Ribbon 28"/>
            <p:cNvSpPr/>
            <p:nvPr/>
          </p:nvSpPr>
          <p:spPr>
            <a:xfrm flipV="1">
              <a:off x="2270289" y="5310567"/>
              <a:ext cx="4530695" cy="1229501"/>
            </a:xfrm>
            <a:prstGeom prst="ellipseRibbon2">
              <a:avLst>
                <a:gd name="adj1" fmla="val 37443"/>
                <a:gd name="adj2" fmla="val 51141"/>
                <a:gd name="adj3" fmla="val 12500"/>
              </a:avLst>
            </a:prstGeom>
            <a:gradFill flip="none" rotWithShape="1">
              <a:gsLst>
                <a:gs pos="0">
                  <a:srgbClr val="ED8B54">
                    <a:shade val="30000"/>
                    <a:satMod val="115000"/>
                  </a:srgbClr>
                </a:gs>
                <a:gs pos="50000">
                  <a:srgbClr val="ED8B54">
                    <a:shade val="67500"/>
                    <a:satMod val="115000"/>
                  </a:srgbClr>
                </a:gs>
                <a:gs pos="100000">
                  <a:srgbClr val="ED8B54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solidFill>
                <a:srgbClr val="F4B89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cap="all">
                <a:solidFill>
                  <a:prstClr val="white"/>
                </a:solidFill>
              </a:endParaRPr>
            </a:p>
          </p:txBody>
        </p:sp>
        <p:sp>
          <p:nvSpPr>
            <p:cNvPr id="30" name="Title 1"/>
            <p:cNvSpPr txBox="1">
              <a:spLocks/>
            </p:cNvSpPr>
            <p:nvPr/>
          </p:nvSpPr>
          <p:spPr>
            <a:xfrm>
              <a:off x="1557230" y="5867687"/>
              <a:ext cx="6061401" cy="392038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Museo 300"/>
                  <a:ea typeface="+mj-ea"/>
                  <a:cs typeface="+mj-cs"/>
                </a:defRPr>
              </a:lvl1pPr>
            </a:lstStyle>
            <a:p>
              <a:r>
                <a:rPr lang="zh-TW" altLang="en-US" sz="1000" dirty="0">
                  <a:latin typeface="Apple LiGothic Medium"/>
                  <a:ea typeface="Apple LiGothic Medium"/>
                  <a:cs typeface="Apple LiGothic Medium"/>
                </a:rPr>
                <a:t>最新產品</a:t>
              </a:r>
              <a:r>
                <a:rPr lang="en-US" sz="1000" dirty="0">
                  <a:latin typeface="Apple LiGothic Medium"/>
                  <a:ea typeface="Apple LiGothic Medium"/>
                  <a:cs typeface="Apple LiGothic Medium"/>
                </a:rPr>
                <a:t> </a:t>
              </a:r>
              <a:endParaRPr lang="en-US" sz="1000" cap="all" dirty="0" smtClean="0">
                <a:solidFill>
                  <a:prstClr val="black"/>
                </a:solidFill>
                <a:latin typeface="Calibri"/>
                <a:cs typeface="Helvetica Neue Medium"/>
              </a:endParaRPr>
            </a:p>
            <a:p>
              <a:r>
                <a:rPr lang="en-US" sz="1000" cap="all" dirty="0" smtClean="0">
                  <a:solidFill>
                    <a:prstClr val="black"/>
                  </a:solidFill>
                  <a:latin typeface="Calibri"/>
                  <a:cs typeface="Helvetica Neue Medium"/>
                </a:rPr>
                <a:t>Newest </a:t>
              </a:r>
              <a:r>
                <a:rPr lang="en-US" sz="1000" cap="all" dirty="0">
                  <a:solidFill>
                    <a:prstClr val="black"/>
                  </a:solidFill>
                  <a:latin typeface="Calibri"/>
                  <a:cs typeface="Helvetica Neue Medium"/>
                </a:rPr>
                <a:t>Addition</a:t>
              </a:r>
            </a:p>
          </p:txBody>
        </p:sp>
      </p:grpSp>
      <p:sp>
        <p:nvSpPr>
          <p:cNvPr id="20" name="Rectangle 19"/>
          <p:cNvSpPr/>
          <p:nvPr/>
        </p:nvSpPr>
        <p:spPr>
          <a:xfrm>
            <a:off x="3557440" y="2057400"/>
            <a:ext cx="31276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 smtClean="0">
                <a:solidFill>
                  <a:srgbClr val="E2935C"/>
                </a:solidFill>
                <a:ea typeface="Apple LiGothic Medium"/>
                <a:cs typeface="Apple LiGothic Medium"/>
              </a:rPr>
              <a:t>你可預期看到效果</a:t>
            </a:r>
            <a:r>
              <a:rPr lang="en-US" sz="2800" dirty="0" smtClean="0">
                <a:solidFill>
                  <a:srgbClr val="E2935C"/>
                </a:solidFill>
                <a:ea typeface="Apple LiGothic Medium"/>
                <a:cs typeface="Apple LiGothic Medium"/>
              </a:rPr>
              <a:t> </a:t>
            </a:r>
            <a:endParaRPr lang="en-US" sz="2800" b="1" dirty="0" smtClean="0">
              <a:solidFill>
                <a:srgbClr val="ED8B54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05610" y="1752607"/>
            <a:ext cx="35755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white">
                    <a:lumMod val="95000"/>
                  </a:prstClr>
                </a:solidFill>
                <a:cs typeface="Helvetica Neue Medium"/>
              </a:rPr>
              <a:t>ZANTHALENE</a:t>
            </a:r>
            <a:endParaRPr lang="en-US" sz="3000" b="1" dirty="0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2057406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E2935C"/>
                </a:solidFill>
                <a:latin typeface="Apple LiGothic Medium"/>
                <a:ea typeface="Apple LiGothic Medium"/>
                <a:cs typeface="Apple LiGothic Medium"/>
              </a:rPr>
              <a:t>瞬間緊緻精華液</a:t>
            </a:r>
            <a:r>
              <a:rPr lang="en-US" sz="2400" dirty="0" smtClean="0">
                <a:solidFill>
                  <a:srgbClr val="E2935C"/>
                </a:solidFill>
                <a:latin typeface="Apple LiGothic Medium"/>
                <a:ea typeface="Apple LiGothic Medium"/>
                <a:cs typeface="Apple LiGothic Medium"/>
              </a:rPr>
              <a:t> </a:t>
            </a:r>
            <a:endParaRPr lang="en-US" sz="2400" dirty="0">
              <a:solidFill>
                <a:srgbClr val="E2935C"/>
              </a:solidFill>
              <a:latin typeface="Apple LiGothic Medium"/>
              <a:ea typeface="Apple LiGothic Medium"/>
              <a:cs typeface="Apple LiGothic Medium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10406" y="3628072"/>
            <a:ext cx="5457394" cy="147732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Font typeface="Calibri" pitchFamily="34" charset="0"/>
              <a:buChar char="›"/>
            </a:pPr>
            <a:endParaRPr lang="en-US" sz="2000" dirty="0" smtClean="0">
              <a:solidFill>
                <a:prstClr val="white">
                  <a:lumMod val="95000"/>
                </a:prstClr>
              </a:solidFill>
              <a:cs typeface="Helvetica Neue Medium"/>
            </a:endParaRPr>
          </a:p>
          <a:p>
            <a:pPr marL="285750" indent="-285750">
              <a:lnSpc>
                <a:spcPct val="90000"/>
              </a:lnSpc>
              <a:buFont typeface="Calibri" pitchFamily="34" charset="0"/>
              <a:buChar char="›"/>
            </a:pPr>
            <a:r>
              <a:rPr lang="en-US" sz="2000" dirty="0" smtClean="0">
                <a:solidFill>
                  <a:prstClr val="white">
                    <a:lumMod val="95000"/>
                  </a:prstClr>
                </a:solidFill>
                <a:cs typeface="Helvetica Neue Medium"/>
              </a:rPr>
              <a:t>A </a:t>
            </a:r>
            <a:r>
              <a:rPr lang="en-US" sz="2000" dirty="0">
                <a:solidFill>
                  <a:prstClr val="white">
                    <a:lumMod val="95000"/>
                  </a:prstClr>
                </a:solidFill>
                <a:cs typeface="Helvetica Neue Medium"/>
              </a:rPr>
              <a:t>formula containing 1% </a:t>
            </a:r>
            <a:r>
              <a:rPr lang="en-US" sz="2000" dirty="0" err="1">
                <a:solidFill>
                  <a:srgbClr val="F79646"/>
                </a:solidFill>
                <a:cs typeface="Helvetica Neue Medium"/>
              </a:rPr>
              <a:t>Zanthalene</a:t>
            </a:r>
            <a:r>
              <a:rPr lang="en-US" sz="2000" dirty="0">
                <a:solidFill>
                  <a:prstClr val="white">
                    <a:lumMod val="95000"/>
                  </a:prstClr>
                </a:solidFill>
                <a:cs typeface="Helvetica Neue Medium"/>
              </a:rPr>
              <a:t> reduced skin roughness around the eyes within 30 minutes for a </a:t>
            </a:r>
            <a:r>
              <a:rPr lang="en-US" sz="2000" dirty="0" smtClean="0">
                <a:solidFill>
                  <a:prstClr val="white">
                    <a:lumMod val="95000"/>
                  </a:prstClr>
                </a:solidFill>
                <a:cs typeface="Helvetica Neue Medium"/>
              </a:rPr>
              <a:t>temporary </a:t>
            </a:r>
            <a:r>
              <a:rPr lang="en-US" sz="2000" dirty="0">
                <a:solidFill>
                  <a:prstClr val="white">
                    <a:lumMod val="95000"/>
                  </a:prstClr>
                </a:solidFill>
                <a:cs typeface="Helvetica Neue Medium"/>
              </a:rPr>
              <a:t>reduction in the appearance of wrinkles.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581400" y="3393763"/>
            <a:ext cx="383396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 smtClean="0">
                <a:solidFill>
                  <a:srgbClr val="ED8B54"/>
                </a:solidFill>
              </a:rPr>
              <a:t>RESULTS </a:t>
            </a:r>
            <a:r>
              <a:rPr lang="en-US" sz="2600" b="1" dirty="0">
                <a:solidFill>
                  <a:srgbClr val="ED8B54"/>
                </a:solidFill>
              </a:rPr>
              <a:t>YOU CAN EXPECT   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23" t="5318" b="27778"/>
          <a:stretch/>
        </p:blipFill>
        <p:spPr>
          <a:xfrm>
            <a:off x="409852" y="2393750"/>
            <a:ext cx="2028548" cy="2716115"/>
          </a:xfrm>
          <a:prstGeom prst="rect">
            <a:avLst/>
          </a:prstGeom>
        </p:spPr>
      </p:pic>
      <p:sp>
        <p:nvSpPr>
          <p:cNvPr id="24" name="Title 1"/>
          <p:cNvSpPr txBox="1">
            <a:spLocks/>
          </p:cNvSpPr>
          <p:nvPr/>
        </p:nvSpPr>
        <p:spPr>
          <a:xfrm>
            <a:off x="3022788" y="5303394"/>
            <a:ext cx="6061401" cy="4064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useo 300"/>
                <a:ea typeface="+mj-ea"/>
                <a:cs typeface="+mj-cs"/>
              </a:defRPr>
            </a:lvl1pPr>
          </a:lstStyle>
          <a:p>
            <a:pPr algn="r"/>
            <a:r>
              <a:rPr lang="en-US" sz="1400" b="1" cap="all" dirty="0" smtClean="0">
                <a:solidFill>
                  <a:srgbClr val="655235"/>
                </a:solidFill>
                <a:latin typeface="Calibri"/>
                <a:cs typeface="Helvetica Neue Medium"/>
              </a:rPr>
              <a:t>Code: HK12212 </a:t>
            </a:r>
            <a:r>
              <a:rPr lang="en-US" altLang="zh-TW" sz="1400" b="1" cap="all" dirty="0" smtClean="0">
                <a:solidFill>
                  <a:srgbClr val="655235"/>
                </a:solidFill>
                <a:latin typeface="Calibri"/>
                <a:cs typeface="Helvetica Neue Medium"/>
              </a:rPr>
              <a:t>|</a:t>
            </a:r>
            <a:r>
              <a:rPr lang="zh-TW" altLang="en-US" sz="1400" b="1" cap="all" dirty="0" smtClean="0">
                <a:solidFill>
                  <a:srgbClr val="655235"/>
                </a:solidFill>
                <a:latin typeface="Calibri"/>
                <a:cs typeface="Helvetica Neue Medium"/>
              </a:rPr>
              <a:t> </a:t>
            </a:r>
            <a:r>
              <a:rPr lang="en-US" sz="1400" b="1" cap="all" dirty="0" smtClean="0">
                <a:solidFill>
                  <a:srgbClr val="655235"/>
                </a:solidFill>
                <a:latin typeface="Calibri"/>
                <a:cs typeface="Helvetica Neue Medium"/>
              </a:rPr>
              <a:t>UC</a:t>
            </a:r>
            <a:r>
              <a:rPr lang="en-US" sz="1400" b="1" cap="all" dirty="0">
                <a:solidFill>
                  <a:srgbClr val="655235"/>
                </a:solidFill>
                <a:latin typeface="Calibri"/>
                <a:cs typeface="Helvetica Neue Medium"/>
              </a:rPr>
              <a:t>: </a:t>
            </a:r>
            <a:r>
              <a:rPr lang="en-US" sz="1400" b="1" cap="all" dirty="0" smtClean="0">
                <a:solidFill>
                  <a:srgbClr val="655235"/>
                </a:solidFill>
                <a:latin typeface="Calibri"/>
                <a:cs typeface="Helvetica Neue Medium"/>
              </a:rPr>
              <a:t>$</a:t>
            </a:r>
            <a:r>
              <a:rPr lang="en-US" altLang="zh-TW" sz="1400" b="1" cap="all" dirty="0" smtClean="0">
                <a:solidFill>
                  <a:srgbClr val="655235"/>
                </a:solidFill>
                <a:latin typeface="Calibri"/>
                <a:cs typeface="Helvetica Neue Medium"/>
              </a:rPr>
              <a:t>580.00</a:t>
            </a:r>
            <a:r>
              <a:rPr lang="zh-TW" altLang="en-US" sz="1400" b="1" cap="all" dirty="0" smtClean="0">
                <a:solidFill>
                  <a:srgbClr val="655235"/>
                </a:solidFill>
                <a:latin typeface="Calibri"/>
                <a:cs typeface="Helvetica Neue Medium"/>
              </a:rPr>
              <a:t> </a:t>
            </a:r>
            <a:r>
              <a:rPr lang="en-US" altLang="zh-TW" sz="1400" b="1" cap="all" dirty="0" smtClean="0">
                <a:solidFill>
                  <a:srgbClr val="655235"/>
                </a:solidFill>
                <a:latin typeface="Calibri"/>
                <a:cs typeface="Helvetica Neue Medium"/>
              </a:rPr>
              <a:t>|</a:t>
            </a:r>
            <a:r>
              <a:rPr lang="en-US" sz="1400" b="1" cap="all" dirty="0" smtClean="0">
                <a:solidFill>
                  <a:srgbClr val="655235"/>
                </a:solidFill>
                <a:latin typeface="Calibri"/>
                <a:cs typeface="Helvetica Neue Medium"/>
              </a:rPr>
              <a:t> SR</a:t>
            </a:r>
            <a:r>
              <a:rPr lang="en-US" sz="1400" b="1" cap="all" dirty="0">
                <a:solidFill>
                  <a:srgbClr val="655235"/>
                </a:solidFill>
                <a:latin typeface="Calibri"/>
                <a:cs typeface="Helvetica Neue Medium"/>
              </a:rPr>
              <a:t>: </a:t>
            </a:r>
            <a:r>
              <a:rPr lang="en-US" altLang="zh-TW" sz="1400" b="1" cap="all" dirty="0" smtClean="0">
                <a:solidFill>
                  <a:srgbClr val="655235"/>
                </a:solidFill>
                <a:latin typeface="Calibri"/>
                <a:cs typeface="Helvetica Neue Medium"/>
              </a:rPr>
              <a:t>810.00</a:t>
            </a:r>
            <a:r>
              <a:rPr lang="en-US" sz="1400" b="1" cap="all" dirty="0">
                <a:solidFill>
                  <a:srgbClr val="655235"/>
                </a:solidFill>
                <a:latin typeface="Calibri"/>
                <a:cs typeface="Helvetica Neue Medium"/>
              </a:rPr>
              <a:t> </a:t>
            </a:r>
            <a:r>
              <a:rPr lang="en-US" altLang="zh-TW" sz="1400" b="1" cap="all" dirty="0" smtClean="0">
                <a:solidFill>
                  <a:srgbClr val="655235"/>
                </a:solidFill>
                <a:latin typeface="Calibri"/>
                <a:cs typeface="Helvetica Neue Medium"/>
              </a:rPr>
              <a:t>|</a:t>
            </a:r>
            <a:r>
              <a:rPr lang="en-US" sz="1400" b="1" cap="all" dirty="0" smtClean="0">
                <a:solidFill>
                  <a:srgbClr val="655235"/>
                </a:solidFill>
                <a:latin typeface="Calibri"/>
                <a:cs typeface="Helvetica Neue Medium"/>
              </a:rPr>
              <a:t> </a:t>
            </a:r>
            <a:r>
              <a:rPr lang="en-US" sz="1400" b="1" cap="all" dirty="0">
                <a:solidFill>
                  <a:srgbClr val="655235"/>
                </a:solidFill>
                <a:latin typeface="Calibri"/>
                <a:cs typeface="Helvetica Neue Medium"/>
              </a:rPr>
              <a:t>BV</a:t>
            </a:r>
            <a:r>
              <a:rPr lang="en-US" sz="1400" b="1" cap="all" dirty="0" smtClean="0">
                <a:solidFill>
                  <a:srgbClr val="655235"/>
                </a:solidFill>
                <a:latin typeface="Calibri"/>
                <a:cs typeface="Helvetica Neue Medium"/>
              </a:rPr>
              <a:t>: </a:t>
            </a:r>
            <a:r>
              <a:rPr lang="en-US" altLang="zh-TW" sz="1400" b="1" cap="all" dirty="0" smtClean="0">
                <a:solidFill>
                  <a:srgbClr val="655235"/>
                </a:solidFill>
                <a:latin typeface="Calibri"/>
                <a:cs typeface="Helvetica Neue Medium"/>
              </a:rPr>
              <a:t>63</a:t>
            </a:r>
            <a:endParaRPr lang="en-US" sz="1400" b="1" cap="all" dirty="0">
              <a:solidFill>
                <a:srgbClr val="655235"/>
              </a:solidFill>
              <a:latin typeface="Calibri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30719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17" grpId="0"/>
      <p:bldP spid="18" grpId="0"/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4-08-06 at 12.10.14 A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069"/>
          <a:stretch/>
        </p:blipFill>
        <p:spPr>
          <a:xfrm>
            <a:off x="8" y="1"/>
            <a:ext cx="7979723" cy="40070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8292" y="3072830"/>
            <a:ext cx="8715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ea typeface="Apple LiGothic Medium"/>
                <a:cs typeface="Apple LiGothic Medium"/>
              </a:rPr>
              <a:t>於短至</a:t>
            </a:r>
            <a:r>
              <a:rPr lang="en-US" sz="1600" b="1" dirty="0">
                <a:ea typeface="Apple LiGothic Medium"/>
                <a:cs typeface="Apple LiGothic Medium"/>
              </a:rPr>
              <a:t>30</a:t>
            </a:r>
            <a:r>
              <a:rPr lang="zh-TW" altLang="en-US" sz="1600" b="1" dirty="0">
                <a:ea typeface="Apple LiGothic Medium"/>
                <a:cs typeface="Apple LiGothic Medium"/>
              </a:rPr>
              <a:t>分鐘</a:t>
            </a:r>
            <a:r>
              <a:rPr lang="zh-TW" altLang="en-US" sz="1600" dirty="0">
                <a:ea typeface="Apple LiGothic Medium"/>
                <a:cs typeface="Apple LiGothic Medium"/>
              </a:rPr>
              <a:t>內，平均粗糙度減低超過</a:t>
            </a:r>
            <a:r>
              <a:rPr lang="en-US" sz="1600" b="1" dirty="0">
                <a:ea typeface="Apple LiGothic Medium"/>
                <a:cs typeface="Apple LiGothic Medium"/>
              </a:rPr>
              <a:t>16</a:t>
            </a:r>
            <a:r>
              <a:rPr lang="en-US" sz="1600" b="1" dirty="0" smtClean="0">
                <a:ea typeface="Apple LiGothic Medium"/>
                <a:cs typeface="Apple LiGothic Medium"/>
              </a:rPr>
              <a:t>%</a:t>
            </a:r>
            <a:r>
              <a:rPr lang="zh-TW" altLang="en-US" sz="1600" b="1" dirty="0" smtClean="0">
                <a:ea typeface="Apple LiGothic Medium"/>
                <a:cs typeface="Apple LiGothic Medium"/>
              </a:rPr>
              <a:t>。</a:t>
            </a:r>
            <a:r>
              <a:rPr lang="en-US" sz="1600" b="1" dirty="0" smtClean="0">
                <a:ea typeface="Apple LiGothic Medium"/>
                <a:cs typeface="Apple LiGothic Medium"/>
              </a:rPr>
              <a:t>ZANTHALENE</a:t>
            </a:r>
            <a:r>
              <a:rPr lang="en-US" sz="1600" dirty="0">
                <a:ea typeface="Apple LiGothic Medium"/>
                <a:cs typeface="Apple LiGothic Medium"/>
              </a:rPr>
              <a:t>®</a:t>
            </a:r>
            <a:r>
              <a:rPr lang="zh-TW" altLang="en-US" sz="1600" dirty="0">
                <a:ea typeface="Apple LiGothic Medium"/>
                <a:cs typeface="Apple LiGothic Medium"/>
              </a:rPr>
              <a:t>源自可食用植物，因</a:t>
            </a:r>
            <a:r>
              <a:rPr lang="zh-TW" altLang="en-US" sz="1600" dirty="0" smtClean="0">
                <a:ea typeface="Apple LiGothic Medium"/>
                <a:cs typeface="Apple LiGothic Medium"/>
              </a:rPr>
              <a:t>此非常</a:t>
            </a:r>
            <a:r>
              <a:rPr lang="zh-TW" altLang="en-US" sz="1600" dirty="0">
                <a:ea typeface="Apple LiGothic Medium"/>
                <a:cs typeface="Apple LiGothic Medium"/>
              </a:rPr>
              <a:t>安全。</a:t>
            </a:r>
            <a:endParaRPr lang="en-US" altLang="zh-TW" sz="1600" dirty="0">
              <a:ea typeface="Apple LiGothic Medium"/>
              <a:cs typeface="Apple LiGothic Medium"/>
            </a:endParaRPr>
          </a:p>
          <a:p>
            <a:r>
              <a:rPr lang="en-US" sz="1600" dirty="0" smtClean="0">
                <a:ea typeface="Apple LiGothic Medium"/>
                <a:cs typeface="Apple LiGothic Medium"/>
              </a:rPr>
              <a:t> </a:t>
            </a:r>
            <a:endParaRPr lang="en-US" sz="1600" dirty="0">
              <a:ea typeface="Apple LiGothic Medium"/>
              <a:cs typeface="Apple LiGothic Medium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" y="3886200"/>
            <a:ext cx="4343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TW" sz="2000" dirty="0" smtClean="0">
              <a:ea typeface="Apple LiGothic Medium"/>
              <a:cs typeface="Apple LiGothic Medium"/>
            </a:endParaRPr>
          </a:p>
          <a:p>
            <a:r>
              <a:rPr lang="en-US" sz="2000" b="1" dirty="0">
                <a:ea typeface="Apple LiGothic Medium"/>
                <a:cs typeface="Apple LiGothic Medium"/>
              </a:rPr>
              <a:t>ZANTHALENE</a:t>
            </a:r>
            <a:r>
              <a:rPr lang="en-US" sz="2000" dirty="0">
                <a:ea typeface="Apple LiGothic Medium"/>
                <a:cs typeface="Apple LiGothic Medium"/>
              </a:rPr>
              <a:t>®</a:t>
            </a:r>
            <a:r>
              <a:rPr lang="zh-TW" altLang="en-US" sz="2000" dirty="0">
                <a:ea typeface="Apple LiGothic Medium"/>
                <a:cs typeface="Apple LiGothic Medium"/>
              </a:rPr>
              <a:t>可即時緊緻提升肌膚。</a:t>
            </a:r>
            <a:endParaRPr lang="en-US" sz="2000" dirty="0">
              <a:ea typeface="Apple LiGothic Medium"/>
              <a:cs typeface="Apple LiGothic Medium"/>
            </a:endParaRPr>
          </a:p>
          <a:p>
            <a:r>
              <a:rPr lang="en-US" sz="2000" dirty="0">
                <a:ea typeface="Apple LiGothic Medium"/>
                <a:cs typeface="Apple LiGothic Medium"/>
              </a:rPr>
              <a:t> </a:t>
            </a:r>
          </a:p>
          <a:p>
            <a:r>
              <a:rPr lang="zh-TW" altLang="en-US" sz="2000" dirty="0">
                <a:ea typeface="Apple LiGothic Medium"/>
                <a:cs typeface="Apple LiGothic Medium"/>
              </a:rPr>
              <a:t>與其他長效</a:t>
            </a:r>
            <a:r>
              <a:rPr lang="zh-TW" altLang="en-US" sz="2000" b="1" dirty="0">
                <a:ea typeface="Apple LiGothic Medium"/>
                <a:cs typeface="Apple LiGothic Medium"/>
              </a:rPr>
              <a:t>抗皺</a:t>
            </a:r>
            <a:r>
              <a:rPr lang="zh-TW" altLang="en-US" sz="2000" dirty="0">
                <a:ea typeface="Apple LiGothic Medium"/>
                <a:cs typeface="Apple LiGothic Medium"/>
              </a:rPr>
              <a:t>成份比較，</a:t>
            </a:r>
            <a:r>
              <a:rPr lang="en-US" sz="2000" dirty="0">
                <a:ea typeface="Apple LiGothic Medium"/>
                <a:cs typeface="Apple LiGothic Medium"/>
              </a:rPr>
              <a:t>ZANTHALENE</a:t>
            </a:r>
            <a:r>
              <a:rPr lang="zh-TW" altLang="en-US" sz="2000" dirty="0">
                <a:ea typeface="Apple LiGothic Medium"/>
                <a:cs typeface="Apple LiGothic Medium"/>
              </a:rPr>
              <a:t>獲建議用於即時和長效</a:t>
            </a:r>
            <a:r>
              <a:rPr lang="zh-TW" altLang="en-US" sz="2000" b="1" dirty="0">
                <a:ea typeface="Apple LiGothic Medium"/>
                <a:cs typeface="Apple LiGothic Medium"/>
              </a:rPr>
              <a:t>抗皺</a:t>
            </a:r>
            <a:r>
              <a:rPr lang="zh-TW" altLang="en-US" sz="2000" dirty="0">
                <a:ea typeface="Apple LiGothic Medium"/>
                <a:cs typeface="Apple LiGothic Medium"/>
              </a:rPr>
              <a:t>及抗衰老配方產品。</a:t>
            </a:r>
            <a:endParaRPr lang="en-US" sz="2000" dirty="0">
              <a:ea typeface="Apple LiGothic Medium"/>
              <a:cs typeface="Apple LiGothic Medium"/>
            </a:endParaRPr>
          </a:p>
          <a:p>
            <a:r>
              <a:rPr lang="en-US" sz="2000" dirty="0">
                <a:ea typeface="Apple LiGothic Medium"/>
                <a:cs typeface="Apple LiGothic Medium"/>
              </a:rPr>
              <a:t> </a:t>
            </a:r>
            <a:endParaRPr lang="en-US" sz="2000" dirty="0" smtClean="0">
              <a:ea typeface="Apple LiGothic Medium"/>
              <a:cs typeface="Apple LiGothic Medium"/>
            </a:endParaRPr>
          </a:p>
          <a:p>
            <a:r>
              <a:rPr lang="zh-TW" altLang="en-US" sz="2000" dirty="0" smtClean="0">
                <a:solidFill>
                  <a:srgbClr val="E2935C"/>
                </a:solidFill>
                <a:ea typeface="Apple LiGothic Medium"/>
                <a:cs typeface="Apple LiGothic Medium"/>
              </a:rPr>
              <a:t>建議</a:t>
            </a:r>
            <a:r>
              <a:rPr lang="zh-TW" altLang="en-US" sz="2000" dirty="0">
                <a:solidFill>
                  <a:srgbClr val="E2935C"/>
                </a:solidFill>
                <a:ea typeface="Apple LiGothic Medium"/>
                <a:cs typeface="Apple LiGothic Medium"/>
              </a:rPr>
              <a:t>用量：</a:t>
            </a:r>
            <a:r>
              <a:rPr lang="en-US" sz="2000" dirty="0">
                <a:solidFill>
                  <a:srgbClr val="E2935C"/>
                </a:solidFill>
                <a:ea typeface="Apple LiGothic Medium"/>
                <a:cs typeface="Apple LiGothic Medium"/>
              </a:rPr>
              <a:t>1% </a:t>
            </a:r>
            <a:endParaRPr lang="en-US" altLang="zh-TW" sz="2000" dirty="0" smtClean="0">
              <a:solidFill>
                <a:srgbClr val="E2935C"/>
              </a:solidFill>
              <a:ea typeface="Apple LiGothic Medium"/>
              <a:cs typeface="Apple LiGothic Medium"/>
            </a:endParaRPr>
          </a:p>
          <a:p>
            <a:r>
              <a:rPr lang="en-US" sz="2000" dirty="0" smtClean="0">
                <a:ea typeface="Apple LiGothic Medium"/>
                <a:cs typeface="Apple LiGothic Medium"/>
              </a:rPr>
              <a:t> </a:t>
            </a:r>
            <a:endParaRPr lang="en-US" sz="2000" dirty="0">
              <a:ea typeface="Apple LiGothic Medium"/>
              <a:cs typeface="Apple LiGothic Medium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48200" y="3886200"/>
            <a:ext cx="4343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TW" sz="1600" dirty="0" smtClean="0">
              <a:ea typeface="Apple LiGothic Medium"/>
              <a:cs typeface="Apple LiGothic Medium"/>
            </a:endParaRPr>
          </a:p>
          <a:p>
            <a:r>
              <a:rPr lang="en-US" sz="1600" b="1" dirty="0">
                <a:ea typeface="Apple LiGothic Medium"/>
                <a:cs typeface="Apple LiGothic Medium"/>
              </a:rPr>
              <a:t>ZANTHALENE</a:t>
            </a:r>
            <a:r>
              <a:rPr lang="en-US" sz="1600" dirty="0" smtClean="0">
                <a:ea typeface="Apple LiGothic Medium"/>
                <a:cs typeface="Apple LiGothic Medium"/>
              </a:rPr>
              <a:t>®</a:t>
            </a:r>
            <a:r>
              <a:rPr lang="zh-TW" altLang="en-US" sz="1600" dirty="0">
                <a:ea typeface="Apple LiGothic Medium"/>
                <a:cs typeface="Apple LiGothic Medium"/>
              </a:rPr>
              <a:t> </a:t>
            </a:r>
            <a:r>
              <a:rPr lang="en-US" altLang="zh-TW" sz="1600" dirty="0" smtClean="0">
                <a:ea typeface="Apple LiGothic Medium"/>
                <a:cs typeface="Apple LiGothic Medium"/>
              </a:rPr>
              <a:t>fully qualifies as an ideal ingredient to provide an immediate lifting effect.</a:t>
            </a:r>
            <a:endParaRPr lang="en-US" sz="1600" dirty="0">
              <a:ea typeface="Apple LiGothic Medium"/>
              <a:cs typeface="Apple LiGothic Medium"/>
            </a:endParaRPr>
          </a:p>
          <a:p>
            <a:r>
              <a:rPr lang="en-US" sz="1600" dirty="0">
                <a:ea typeface="Apple LiGothic Medium"/>
                <a:cs typeface="Apple LiGothic Medium"/>
              </a:rPr>
              <a:t> </a:t>
            </a:r>
          </a:p>
          <a:p>
            <a:r>
              <a:rPr lang="en-US" altLang="zh-TW" sz="1600" dirty="0" smtClean="0">
                <a:ea typeface="Apple LiGothic Medium"/>
                <a:cs typeface="Apple LiGothic Medium"/>
              </a:rPr>
              <a:t>When associated with other </a:t>
            </a:r>
            <a:r>
              <a:rPr lang="en-US" altLang="zh-TW" sz="1600" b="1" dirty="0" smtClean="0">
                <a:ea typeface="Apple LiGothic Medium"/>
                <a:cs typeface="Apple LiGothic Medium"/>
              </a:rPr>
              <a:t>anti-wrinkle</a:t>
            </a:r>
            <a:r>
              <a:rPr lang="en-US" altLang="zh-TW" sz="1600" dirty="0" smtClean="0">
                <a:ea typeface="Apple LiGothic Medium"/>
                <a:cs typeface="Apple LiGothic Medium"/>
              </a:rPr>
              <a:t> agents providing a longer term efficacy, it is recommended for the formulation of immediate and long term </a:t>
            </a:r>
            <a:r>
              <a:rPr lang="en-US" altLang="zh-TW" sz="1600" b="1" dirty="0" smtClean="0">
                <a:ea typeface="Apple LiGothic Medium"/>
                <a:cs typeface="Apple LiGothic Medium"/>
              </a:rPr>
              <a:t>anti-wrinkle</a:t>
            </a:r>
            <a:r>
              <a:rPr lang="en-US" altLang="zh-TW" sz="1600" dirty="0" smtClean="0">
                <a:ea typeface="Apple LiGothic Medium"/>
                <a:cs typeface="Apple LiGothic Medium"/>
              </a:rPr>
              <a:t> and anti-aging products.</a:t>
            </a:r>
          </a:p>
          <a:p>
            <a:r>
              <a:rPr lang="en-US" sz="1600" dirty="0">
                <a:ea typeface="Apple LiGothic Medium"/>
                <a:cs typeface="Apple LiGothic Medium"/>
              </a:rPr>
              <a:t> </a:t>
            </a:r>
            <a:endParaRPr lang="en-US" sz="1600" dirty="0" smtClean="0">
              <a:ea typeface="Apple LiGothic Medium"/>
              <a:cs typeface="Apple LiGothic Medium"/>
            </a:endParaRPr>
          </a:p>
          <a:p>
            <a:r>
              <a:rPr lang="en-US" altLang="zh-TW" sz="1600" dirty="0" smtClean="0">
                <a:solidFill>
                  <a:srgbClr val="E2935C"/>
                </a:solidFill>
                <a:ea typeface="Apple LiGothic Medium"/>
                <a:cs typeface="Apple LiGothic Medium"/>
              </a:rPr>
              <a:t>RECOMMENDED DOSAGE: </a:t>
            </a:r>
            <a:r>
              <a:rPr lang="en-US" sz="1600" dirty="0" smtClean="0">
                <a:solidFill>
                  <a:srgbClr val="E2935C"/>
                </a:solidFill>
                <a:ea typeface="Apple LiGothic Medium"/>
                <a:cs typeface="Apple LiGothic Medium"/>
              </a:rPr>
              <a:t>1</a:t>
            </a:r>
            <a:r>
              <a:rPr lang="en-US" sz="1600" dirty="0">
                <a:solidFill>
                  <a:srgbClr val="E2935C"/>
                </a:solidFill>
                <a:ea typeface="Apple LiGothic Medium"/>
                <a:cs typeface="Apple LiGothic Medium"/>
              </a:rPr>
              <a:t>% </a:t>
            </a:r>
            <a:endParaRPr lang="en-US" altLang="zh-TW" sz="1600" dirty="0" smtClean="0">
              <a:solidFill>
                <a:srgbClr val="E2935C"/>
              </a:solidFill>
              <a:ea typeface="Apple LiGothic Medium"/>
              <a:cs typeface="Apple LiGothic Medium"/>
            </a:endParaRPr>
          </a:p>
          <a:p>
            <a:r>
              <a:rPr lang="en-US" sz="1600" dirty="0" smtClean="0">
                <a:ea typeface="Apple LiGothic Medium"/>
                <a:cs typeface="Apple LiGothic Medium"/>
              </a:rPr>
              <a:t> </a:t>
            </a:r>
            <a:endParaRPr lang="en-US" sz="1600" dirty="0">
              <a:ea typeface="Apple LiGothic Medium"/>
              <a:cs typeface="Apple Li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337253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773" y="506673"/>
            <a:ext cx="28600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8D7249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使用前－</a:t>
            </a:r>
            <a:r>
              <a:rPr lang="en-US" altLang="zh-TW" sz="2400" b="1" dirty="0" smtClean="0">
                <a:solidFill>
                  <a:srgbClr val="8D7249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9</a:t>
            </a:r>
            <a:r>
              <a:rPr lang="zh-TW" altLang="en-US" sz="2400" b="1" dirty="0" smtClean="0">
                <a:solidFill>
                  <a:srgbClr val="8D7249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月</a:t>
            </a:r>
            <a:r>
              <a:rPr lang="en-US" altLang="zh-TW" sz="2400" b="1" dirty="0" smtClean="0">
                <a:solidFill>
                  <a:srgbClr val="8D7249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12</a:t>
            </a:r>
            <a:r>
              <a:rPr lang="zh-TW" altLang="en-US" sz="2400" b="1" dirty="0">
                <a:solidFill>
                  <a:srgbClr val="8D7249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日</a:t>
            </a:r>
          </a:p>
          <a:p>
            <a:r>
              <a:rPr lang="en-US" sz="2400" b="1" dirty="0">
                <a:solidFill>
                  <a:srgbClr val="8D7249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BEFORE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55161" y="540603"/>
            <a:ext cx="29362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856C40"/>
                </a:solidFill>
                <a:latin typeface="Apple LiGothic Medium"/>
                <a:ea typeface="Apple LiGothic Medium"/>
                <a:cs typeface="Apple LiGothic Medium"/>
              </a:rPr>
              <a:t>使用</a:t>
            </a:r>
            <a:r>
              <a:rPr lang="zh-TW" altLang="en-US" sz="2400" b="1" dirty="0" smtClean="0">
                <a:solidFill>
                  <a:srgbClr val="856C40"/>
                </a:solidFill>
                <a:latin typeface="Apple LiGothic Medium"/>
                <a:ea typeface="Apple LiGothic Medium"/>
                <a:cs typeface="Apple LiGothic Medium"/>
              </a:rPr>
              <a:t>後</a:t>
            </a:r>
            <a:r>
              <a:rPr lang="zh-TW" altLang="en-US" sz="2400" b="1" dirty="0" smtClean="0">
                <a:solidFill>
                  <a:srgbClr val="8D7249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－</a:t>
            </a:r>
            <a:r>
              <a:rPr lang="en-US" altLang="zh-TW" sz="2400" b="1" dirty="0" smtClean="0">
                <a:solidFill>
                  <a:srgbClr val="8D7249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10</a:t>
            </a:r>
            <a:r>
              <a:rPr lang="zh-TW" altLang="en-US" sz="2400" b="1" dirty="0" smtClean="0">
                <a:solidFill>
                  <a:srgbClr val="8D7249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月</a:t>
            </a:r>
            <a:r>
              <a:rPr lang="en-US" altLang="zh-TW" sz="2400" b="1" dirty="0">
                <a:solidFill>
                  <a:srgbClr val="8D7249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12</a:t>
            </a:r>
            <a:r>
              <a:rPr lang="zh-TW" altLang="en-US" sz="2400" b="1" dirty="0" smtClean="0">
                <a:solidFill>
                  <a:srgbClr val="8D7249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日</a:t>
            </a:r>
            <a:endParaRPr lang="en-US" sz="2400" b="1" dirty="0">
              <a:solidFill>
                <a:srgbClr val="8D7249"/>
              </a:solidFill>
            </a:endParaRPr>
          </a:p>
          <a:p>
            <a:r>
              <a:rPr lang="en-US" sz="2400" b="1" dirty="0">
                <a:solidFill>
                  <a:srgbClr val="8D7249"/>
                </a:solidFill>
              </a:rPr>
              <a:t>AFTER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-687323" y="1342813"/>
            <a:ext cx="9887978" cy="4751509"/>
            <a:chOff x="-213361" y="1097286"/>
            <a:chExt cx="8767358" cy="3159760"/>
          </a:xfrm>
        </p:grpSpPr>
        <p:pic>
          <p:nvPicPr>
            <p:cNvPr id="3" name="Picture 2" descr="1621925_154817104688981_2136653392644499346_n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6" r="2065" b="52543"/>
            <a:stretch/>
          </p:blipFill>
          <p:spPr>
            <a:xfrm>
              <a:off x="-213361" y="1097286"/>
              <a:ext cx="4460241" cy="3159760"/>
            </a:xfrm>
            <a:prstGeom prst="rect">
              <a:avLst/>
            </a:prstGeom>
          </p:spPr>
        </p:pic>
        <p:pic>
          <p:nvPicPr>
            <p:cNvPr id="8" name="Picture 7" descr="1621925_154817104688981_2136653392644499346_n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74" t="52543"/>
            <a:stretch/>
          </p:blipFill>
          <p:spPr>
            <a:xfrm>
              <a:off x="4246880" y="1097286"/>
              <a:ext cx="4307117" cy="3159760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0" y="6629400"/>
            <a:ext cx="91440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zh-TW" altLang="en-US" sz="800" dirty="0">
                <a:latin typeface="Calibri" panose="020F0502020204030204" pitchFamily="34" charset="0"/>
                <a:ea typeface="華康儷中黑" panose="020B0509000000000000" pitchFamily="49" charset="-120"/>
              </a:rPr>
              <a:t>上面展示的並不是必然效果。見證效果因人而異</a:t>
            </a:r>
            <a:r>
              <a:rPr lang="zh-TW" altLang="en-US" sz="800" dirty="0" smtClean="0">
                <a:latin typeface="Calibri" panose="020F0502020204030204" pitchFamily="34" charset="0"/>
                <a:ea typeface="華康儷中黑" panose="020B0509000000000000" pitchFamily="49" charset="-120"/>
              </a:rPr>
              <a:t>。</a:t>
            </a:r>
            <a:r>
              <a:rPr lang="en-US" sz="800" dirty="0" smtClean="0">
                <a:latin typeface="Calibri" panose="020F0502020204030204" pitchFamily="34" charset="0"/>
                <a:ea typeface="華康儷中黑" panose="020B0509000000000000" pitchFamily="49" charset="-120"/>
              </a:rPr>
              <a:t>Results </a:t>
            </a:r>
            <a:r>
              <a:rPr lang="en-US" sz="800" dirty="0">
                <a:latin typeface="Calibri" panose="020F0502020204030204" pitchFamily="34" charset="0"/>
                <a:ea typeface="華康儷中黑" panose="020B0509000000000000" pitchFamily="49" charset="-120"/>
              </a:rPr>
              <a:t>shown above may not be typical. Individual results may </a:t>
            </a:r>
            <a:r>
              <a:rPr lang="en-US" sz="800" dirty="0" smtClean="0">
                <a:latin typeface="Calibri" panose="020F0502020204030204" pitchFamily="34" charset="0"/>
                <a:ea typeface="華康儷中黑" panose="020B0509000000000000" pitchFamily="49" charset="-120"/>
              </a:rPr>
              <a:t>vary.</a:t>
            </a:r>
          </a:p>
          <a:p>
            <a:pPr algn="just"/>
            <a:r>
              <a:rPr lang="en-US" sz="800" dirty="0" smtClean="0">
                <a:latin typeface="Calibri" panose="020F0502020204030204" pitchFamily="34" charset="0"/>
                <a:ea typeface="華康儷中黑" panose="020B0509000000000000" pitchFamily="49" charset="-120"/>
              </a:rPr>
              <a:t> </a:t>
            </a:r>
            <a:endParaRPr lang="en-US" sz="800" dirty="0">
              <a:latin typeface="Calibri" panose="020F0502020204030204" pitchFamily="34" charset="0"/>
              <a:ea typeface="華康儷中黑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4147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Emmyy\AppData\Local\Microsoft\Windows\Temporary Internet Files\Content.Outlook\8OD9Z8FH\Jim-W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4" t="9167" r="44980" b="54167"/>
          <a:stretch/>
        </p:blipFill>
        <p:spPr bwMode="auto">
          <a:xfrm>
            <a:off x="-76200" y="0"/>
            <a:ext cx="1809028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05000" y="247471"/>
            <a:ext cx="716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ndara" panose="020E0502030303020204" pitchFamily="34" charset="0"/>
                <a:ea typeface="華康儷中黑" panose="020B0509000000000000" pitchFamily="49" charset="-120"/>
              </a:rPr>
              <a:t>Jim Winker</a:t>
            </a:r>
          </a:p>
          <a:p>
            <a:r>
              <a:rPr lang="zh-TW" altLang="en-US" sz="2400" dirty="0">
                <a:latin typeface="Candara" panose="020E0502030303020204" pitchFamily="34" charset="0"/>
                <a:ea typeface="華康儷中黑" panose="020B0509000000000000" pitchFamily="49" charset="-120"/>
              </a:rPr>
              <a:t>銷售副總</a:t>
            </a:r>
            <a:r>
              <a:rPr lang="zh-TW" altLang="en-US" sz="2400" dirty="0" smtClean="0">
                <a:latin typeface="Candara" panose="020E0502030303020204" pitchFamily="34" charset="0"/>
                <a:ea typeface="華康儷中黑" panose="020B0509000000000000" pitchFamily="49" charset="-120"/>
              </a:rPr>
              <a:t>裁（</a:t>
            </a:r>
            <a:r>
              <a:rPr lang="zh-TW" altLang="en-US" sz="2400" dirty="0">
                <a:latin typeface="Candara" panose="020E0502030303020204" pitchFamily="34" charset="0"/>
                <a:ea typeface="華康儷中黑" panose="020B0509000000000000" pitchFamily="49" charset="-120"/>
              </a:rPr>
              <a:t>使用</a:t>
            </a:r>
            <a:r>
              <a:rPr lang="zh-TW" altLang="en-US" sz="2400" dirty="0" smtClean="0">
                <a:latin typeface="Candara" panose="020E0502030303020204" pitchFamily="34" charset="0"/>
                <a:ea typeface="華康儷中黑" panose="020B0509000000000000" pitchFamily="49" charset="-120"/>
              </a:rPr>
              <a:t>前 </a:t>
            </a:r>
            <a:r>
              <a:rPr lang="en-US" altLang="zh-TW" sz="2400" dirty="0" smtClean="0">
                <a:latin typeface="Candara" panose="020E0502030303020204" pitchFamily="34" charset="0"/>
                <a:ea typeface="華康儷中黑" panose="020B0509000000000000" pitchFamily="49" charset="-120"/>
              </a:rPr>
              <a:t>&amp; </a:t>
            </a:r>
            <a:r>
              <a:rPr lang="zh-TW" altLang="en-US" sz="2400" dirty="0" smtClean="0">
                <a:latin typeface="Candara" panose="020E0502030303020204" pitchFamily="34" charset="0"/>
                <a:ea typeface="華康儷中黑" panose="020B0509000000000000" pitchFamily="49" charset="-120"/>
              </a:rPr>
              <a:t>使</a:t>
            </a:r>
            <a:r>
              <a:rPr lang="zh-TW" altLang="en-US" sz="2400" dirty="0">
                <a:latin typeface="Candara" panose="020E0502030303020204" pitchFamily="34" charset="0"/>
                <a:ea typeface="華康儷中黑" panose="020B0509000000000000" pitchFamily="49" charset="-120"/>
              </a:rPr>
              <a:t>用後）</a:t>
            </a:r>
            <a:endParaRPr lang="en-US" altLang="zh-TW" sz="2400" dirty="0" smtClean="0">
              <a:latin typeface="Candara" panose="020E0502030303020204" pitchFamily="34" charset="0"/>
              <a:ea typeface="華康儷中黑" panose="020B0509000000000000" pitchFamily="49" charset="-120"/>
            </a:endParaRPr>
          </a:p>
          <a:p>
            <a:r>
              <a:rPr lang="en-US" sz="2400" dirty="0" smtClean="0">
                <a:latin typeface="Candara" panose="020E0502030303020204" pitchFamily="34" charset="0"/>
                <a:ea typeface="華康儷中黑" panose="020B0509000000000000" pitchFamily="49" charset="-120"/>
              </a:rPr>
              <a:t>Vice President (Before &amp; After)</a:t>
            </a:r>
            <a:endParaRPr lang="en-US" sz="2400" dirty="0">
              <a:latin typeface="Candara" panose="020E0502030303020204" pitchFamily="34" charset="0"/>
              <a:ea typeface="華康儷中黑" panose="020B0509000000000000" pitchFamily="49" charset="-120"/>
            </a:endParaRPr>
          </a:p>
        </p:txBody>
      </p:sp>
      <p:pic>
        <p:nvPicPr>
          <p:cNvPr id="4" name="Picture 3" descr="photo 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2000" y="1676400"/>
            <a:ext cx="5678466" cy="5181600"/>
          </a:xfrm>
          <a:prstGeom prst="rect">
            <a:avLst/>
          </a:prstGeom>
        </p:spPr>
      </p:pic>
      <p:pic>
        <p:nvPicPr>
          <p:cNvPr id="5" name="Picture 4" descr="Jim after 20 minut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1676400"/>
            <a:ext cx="4647445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03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hoto 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05" t="12500" r="4647"/>
          <a:stretch/>
        </p:blipFill>
        <p:spPr>
          <a:xfrm>
            <a:off x="-152400" y="-457200"/>
            <a:ext cx="5243286" cy="5715000"/>
          </a:xfrm>
          <a:prstGeom prst="rect">
            <a:avLst/>
          </a:prstGeom>
        </p:spPr>
      </p:pic>
      <p:pic>
        <p:nvPicPr>
          <p:cNvPr id="5" name="Picture 4" descr="photo 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20" r="4698"/>
          <a:stretch/>
        </p:blipFill>
        <p:spPr>
          <a:xfrm>
            <a:off x="4724400" y="-457200"/>
            <a:ext cx="4648200" cy="57150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5257800"/>
            <a:ext cx="2006794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09800" y="5486400"/>
            <a:ext cx="716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ndara" panose="020E0502030303020204" pitchFamily="34" charset="0"/>
                <a:ea typeface="華康儷中黑" panose="020B0509000000000000" pitchFamily="49" charset="-120"/>
              </a:rPr>
              <a:t>Andrew </a:t>
            </a:r>
            <a:r>
              <a:rPr lang="en-US" sz="2400" dirty="0" err="1" smtClean="0">
                <a:latin typeface="Candara" panose="020E0502030303020204" pitchFamily="34" charset="0"/>
                <a:ea typeface="華康儷中黑" panose="020B0509000000000000" pitchFamily="49" charset="-120"/>
              </a:rPr>
              <a:t>Weissman</a:t>
            </a:r>
            <a:r>
              <a:rPr lang="en-US" sz="2400" dirty="0" smtClean="0">
                <a:latin typeface="Candara" panose="020E0502030303020204" pitchFamily="34" charset="0"/>
                <a:ea typeface="華康儷中黑" panose="020B0509000000000000" pitchFamily="49" charset="-120"/>
              </a:rPr>
              <a:t> </a:t>
            </a:r>
          </a:p>
          <a:p>
            <a:r>
              <a:rPr lang="zh-TW" altLang="en-US" sz="2400" dirty="0" smtClean="0">
                <a:latin typeface="Candara" panose="020E0502030303020204" pitchFamily="34" charset="0"/>
                <a:ea typeface="華康儷中黑" panose="020B0509000000000000" pitchFamily="49" charset="-120"/>
              </a:rPr>
              <a:t>業</a:t>
            </a:r>
            <a:r>
              <a:rPr lang="zh-TW" altLang="en-US" sz="2400" dirty="0">
                <a:latin typeface="Candara" panose="020E0502030303020204" pitchFamily="34" charset="0"/>
                <a:ea typeface="華康儷中黑" panose="020B0509000000000000" pitchFamily="49" charset="-120"/>
              </a:rPr>
              <a:t>務開發執行總監（使用</a:t>
            </a:r>
            <a:r>
              <a:rPr lang="zh-TW" altLang="en-US" sz="2400" dirty="0" smtClean="0">
                <a:latin typeface="Candara" panose="020E0502030303020204" pitchFamily="34" charset="0"/>
                <a:ea typeface="華康儷中黑" panose="020B0509000000000000" pitchFamily="49" charset="-120"/>
              </a:rPr>
              <a:t>前 </a:t>
            </a:r>
            <a:r>
              <a:rPr lang="en-US" altLang="zh-TW" sz="2400" dirty="0" smtClean="0">
                <a:latin typeface="Candara" panose="020E0502030303020204" pitchFamily="34" charset="0"/>
                <a:ea typeface="華康儷中黑" panose="020B0509000000000000" pitchFamily="49" charset="-120"/>
              </a:rPr>
              <a:t>&amp; </a:t>
            </a:r>
            <a:r>
              <a:rPr lang="zh-TW" altLang="en-US" sz="2400" dirty="0" smtClean="0">
                <a:latin typeface="Candara" panose="020E0502030303020204" pitchFamily="34" charset="0"/>
                <a:ea typeface="華康儷中黑" panose="020B0509000000000000" pitchFamily="49" charset="-120"/>
              </a:rPr>
              <a:t>使</a:t>
            </a:r>
            <a:r>
              <a:rPr lang="zh-TW" altLang="en-US" sz="2400" dirty="0">
                <a:latin typeface="Candara" panose="020E0502030303020204" pitchFamily="34" charset="0"/>
                <a:ea typeface="華康儷中黑" panose="020B0509000000000000" pitchFamily="49" charset="-120"/>
              </a:rPr>
              <a:t>用後）</a:t>
            </a:r>
            <a:endParaRPr lang="en-US" altLang="zh-TW" sz="2400" dirty="0" smtClean="0">
              <a:latin typeface="Candara" panose="020E0502030303020204" pitchFamily="34" charset="0"/>
              <a:ea typeface="華康儷中黑" panose="020B0509000000000000" pitchFamily="49" charset="-120"/>
            </a:endParaRPr>
          </a:p>
          <a:p>
            <a:r>
              <a:rPr lang="en-US" sz="2400" dirty="0" smtClean="0">
                <a:latin typeface="Candara" panose="020E0502030303020204" pitchFamily="34" charset="0"/>
                <a:ea typeface="華康儷中黑" panose="020B0509000000000000" pitchFamily="49" charset="-120"/>
              </a:rPr>
              <a:t>Vice President (Before &amp; After)</a:t>
            </a:r>
            <a:endParaRPr lang="en-US" sz="2400" dirty="0">
              <a:latin typeface="Candara" panose="020E0502030303020204" pitchFamily="34" charset="0"/>
              <a:ea typeface="華康儷中黑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411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78" y="2112335"/>
            <a:ext cx="2761779" cy="28211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394702" y="1943916"/>
            <a:ext cx="599916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5400" b="1" dirty="0" smtClean="0">
                <a:solidFill>
                  <a:srgbClr val="33CCFF"/>
                </a:solidFill>
              </a:rPr>
              <a:t>Angie Chou</a:t>
            </a:r>
            <a:endParaRPr lang="en-US" sz="5400" b="1" dirty="0">
              <a:solidFill>
                <a:srgbClr val="33CCFF"/>
              </a:solidFill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276600" y="2798065"/>
            <a:ext cx="5903842" cy="1261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25" tIns="45713" rIns="91425" bIns="45713">
            <a:spAutoFit/>
          </a:bodyPr>
          <a:lstStyle/>
          <a:p>
            <a:pPr algn="ctr" defTabSz="914259"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lang="zh-TW" altLang="en-US" sz="4400" dirty="0" smtClean="0">
                <a:solidFill>
                  <a:srgbClr val="000000"/>
                </a:solidFill>
                <a:latin typeface="華康儷中黑" pitchFamily="49" charset="-120"/>
                <a:ea typeface="華康儷中黑" pitchFamily="49" charset="-120"/>
                <a:sym typeface="Helvetica Light" charset="0"/>
              </a:rPr>
              <a:t>主管</a:t>
            </a:r>
            <a:r>
              <a:rPr kumimoji="0" lang="zh-TW" altLang="en-US" sz="4400" dirty="0" smtClean="0">
                <a:solidFill>
                  <a:srgbClr val="000000"/>
                </a:solidFill>
                <a:latin typeface="華康儷中黑" pitchFamily="49" charset="-120"/>
                <a:ea typeface="華康儷中黑" pitchFamily="49" charset="-120"/>
                <a:sym typeface="Helvetica Light" charset="0"/>
              </a:rPr>
              <a:t>經</a:t>
            </a:r>
            <a:r>
              <a:rPr kumimoji="0" lang="zh-TW" altLang="en-US" sz="4400" dirty="0">
                <a:solidFill>
                  <a:srgbClr val="000000"/>
                </a:solidFill>
                <a:latin typeface="華康儷中黑" pitchFamily="49" charset="-120"/>
                <a:ea typeface="華康儷中黑" pitchFamily="49" charset="-120"/>
                <a:sym typeface="Helvetica Light" charset="0"/>
              </a:rPr>
              <a:t>理級</a:t>
            </a:r>
            <a:r>
              <a:rPr kumimoji="0" lang="en-US" altLang="zh-TW" sz="3600" dirty="0">
                <a:solidFill>
                  <a:srgbClr val="000000"/>
                </a:solidFill>
                <a:latin typeface="華康儷中黑" pitchFamily="49" charset="-120"/>
                <a:ea typeface="華康儷中黑" pitchFamily="49" charset="-120"/>
                <a:sym typeface="Helvetica Light" charset="0"/>
              </a:rPr>
              <a:t/>
            </a:r>
            <a:br>
              <a:rPr kumimoji="0" lang="en-US" altLang="zh-TW" sz="3600" dirty="0">
                <a:solidFill>
                  <a:srgbClr val="000000"/>
                </a:solidFill>
                <a:latin typeface="華康儷中黑" pitchFamily="49" charset="-120"/>
                <a:ea typeface="華康儷中黑" pitchFamily="49" charset="-120"/>
                <a:sym typeface="Helvetica Light" charset="0"/>
              </a:rPr>
            </a:br>
            <a:r>
              <a:rPr lang="en-US" sz="3200" b="1" dirty="0" smtClean="0">
                <a:solidFill>
                  <a:srgbClr val="000000"/>
                </a:solidFill>
                <a:ea typeface="MS PGothic" pitchFamily="34" charset="-128"/>
                <a:sym typeface="Helvetica Light" charset="0"/>
              </a:rPr>
              <a:t>Master </a:t>
            </a:r>
            <a:r>
              <a:rPr kumimoji="0" lang="en-US" sz="3200" b="1" dirty="0">
                <a:solidFill>
                  <a:srgbClr val="000000"/>
                </a:solidFill>
                <a:latin typeface="Calibri"/>
                <a:ea typeface="MS PGothic" pitchFamily="34" charset="-128"/>
                <a:sym typeface="Helvetica Light" charset="0"/>
              </a:rPr>
              <a:t>Coordinator 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576903" y="3967602"/>
            <a:ext cx="5638858" cy="834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4288" tIns="32144" rIns="64288" bIns="32144">
            <a:spAutoFit/>
          </a:bodyPr>
          <a:lstStyle/>
          <a:p>
            <a:pPr algn="ctr" defTabSz="91425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500" dirty="0">
                <a:solidFill>
                  <a:srgbClr val="000000"/>
                </a:solidFill>
                <a:latin typeface="Calibri"/>
                <a:ea typeface="華康儷中黑" pitchFamily="49" charset="-120"/>
                <a:sym typeface="Helvetica Light" charset="0"/>
              </a:rPr>
              <a:t>四個佣金週期共賺取</a:t>
            </a:r>
            <a:r>
              <a:rPr kumimoji="0" lang="en-US" altLang="en-US" sz="2500" dirty="0" smtClean="0">
                <a:solidFill>
                  <a:srgbClr val="000000"/>
                </a:solidFill>
                <a:latin typeface="Calibri"/>
                <a:ea typeface="華康儷中黑" pitchFamily="49" charset="-120"/>
                <a:sym typeface="Helvetica Light" charset="0"/>
              </a:rPr>
              <a:t>HK$</a:t>
            </a:r>
            <a:r>
              <a:rPr kumimoji="0" lang="en-US" altLang="zh-TW" sz="2500" dirty="0" smtClean="0">
                <a:solidFill>
                  <a:srgbClr val="000000"/>
                </a:solidFill>
                <a:latin typeface="Calibri"/>
                <a:ea typeface="華康儷中黑" pitchFamily="49" charset="-120"/>
                <a:sym typeface="Helvetica Light" charset="0"/>
              </a:rPr>
              <a:t>4,600</a:t>
            </a:r>
          </a:p>
          <a:p>
            <a:pPr algn="ctr" defTabSz="91425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2500" dirty="0" smtClean="0">
                <a:solidFill>
                  <a:srgbClr val="000000"/>
                </a:solidFill>
                <a:latin typeface="Calibri"/>
                <a:ea typeface="MS PGothic" pitchFamily="34" charset="-128"/>
                <a:sym typeface="Helvetica Light" charset="0"/>
              </a:rPr>
              <a:t>HK$4,600 </a:t>
            </a:r>
            <a:r>
              <a:rPr kumimoji="0" lang="en-US" sz="2500" dirty="0">
                <a:solidFill>
                  <a:srgbClr val="000000"/>
                </a:solidFill>
                <a:latin typeface="Calibri"/>
                <a:ea typeface="MS PGothic" pitchFamily="34" charset="-128"/>
                <a:sym typeface="Helvetica Light" charset="0"/>
              </a:rPr>
              <a:t>in 4 Commission weeks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" y="6096001"/>
            <a:ext cx="746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" dirty="0">
                <a:solidFill>
                  <a:srgbClr val="000000"/>
                </a:solidFill>
              </a:rPr>
              <a:t>本簡報中提到的收入等級純屬舉例說明，無意代表美安香</a:t>
            </a:r>
            <a:r>
              <a:rPr lang="zh-TW" altLang="en-US" sz="800" dirty="0" smtClean="0">
                <a:solidFill>
                  <a:srgbClr val="000000"/>
                </a:solidFill>
              </a:rPr>
              <a:t>港超連鎖店主的</a:t>
            </a:r>
            <a:r>
              <a:rPr lang="zh-TW" altLang="en-US" sz="800" dirty="0">
                <a:solidFill>
                  <a:srgbClr val="000000"/>
                </a:solidFill>
              </a:rPr>
              <a:t>一般收入，也無意表示任何超連鎖店主皆可賺取同等收入。美安香港超連鎖店主的成功與否，取決於其在發展事業時的努力、才能與投入程度。</a:t>
            </a:r>
            <a:r>
              <a:rPr lang="en-US" sz="800" b="1" dirty="0">
                <a:solidFill>
                  <a:srgbClr val="000000"/>
                </a:solidFill>
              </a:rPr>
              <a:t>The income levels mentioned in the following presentation are for illustration purposes only. They are not intended to represent the income of a typical Market Hong Kong </a:t>
            </a:r>
            <a:r>
              <a:rPr lang="en-US" altLang="zh-TW" sz="800" b="1" dirty="0" err="1" smtClean="0">
                <a:solidFill>
                  <a:srgbClr val="000000"/>
                </a:solidFill>
              </a:rPr>
              <a:t>UnFranchise</a:t>
            </a:r>
            <a:r>
              <a:rPr lang="en-US" altLang="zh-TW" sz="800" b="1" dirty="0" smtClean="0">
                <a:solidFill>
                  <a:srgbClr val="000000"/>
                </a:solidFill>
              </a:rPr>
              <a:t> Owner</a:t>
            </a:r>
            <a:r>
              <a:rPr lang="en-US" sz="800" b="1" dirty="0" smtClean="0">
                <a:solidFill>
                  <a:srgbClr val="000000"/>
                </a:solidFill>
              </a:rPr>
              <a:t>, </a:t>
            </a:r>
            <a:r>
              <a:rPr lang="en-US" sz="800" b="1" dirty="0">
                <a:solidFill>
                  <a:srgbClr val="000000"/>
                </a:solidFill>
              </a:rPr>
              <a:t>nor </a:t>
            </a:r>
            <a:r>
              <a:rPr lang="en-US" sz="800" b="1" dirty="0" smtClean="0">
                <a:solidFill>
                  <a:srgbClr val="000000"/>
                </a:solidFill>
              </a:rPr>
              <a:t>are </a:t>
            </a:r>
            <a:r>
              <a:rPr lang="en-US" sz="800" b="1" dirty="0">
                <a:solidFill>
                  <a:srgbClr val="000000"/>
                </a:solidFill>
              </a:rPr>
              <a:t>they intended to represent that any given Independent </a:t>
            </a:r>
            <a:r>
              <a:rPr lang="en-US" altLang="zh-TW" sz="800" b="1" dirty="0" err="1">
                <a:solidFill>
                  <a:srgbClr val="000000"/>
                </a:solidFill>
              </a:rPr>
              <a:t>UnFranchise</a:t>
            </a:r>
            <a:r>
              <a:rPr lang="en-US" altLang="zh-TW" sz="800" b="1" dirty="0">
                <a:solidFill>
                  <a:srgbClr val="000000"/>
                </a:solidFill>
              </a:rPr>
              <a:t> Owner</a:t>
            </a:r>
            <a:r>
              <a:rPr lang="en-US" sz="800" b="1" dirty="0" smtClean="0">
                <a:solidFill>
                  <a:srgbClr val="000000"/>
                </a:solidFill>
              </a:rPr>
              <a:t> </a:t>
            </a:r>
            <a:r>
              <a:rPr lang="en-US" sz="800" b="1" dirty="0">
                <a:solidFill>
                  <a:srgbClr val="000000"/>
                </a:solidFill>
              </a:rPr>
              <a:t>will earn income in that amount. The success of any Market Hong Kong Independent </a:t>
            </a:r>
            <a:r>
              <a:rPr lang="en-US" altLang="zh-TW" sz="800" b="1" dirty="0" err="1">
                <a:solidFill>
                  <a:srgbClr val="000000"/>
                </a:solidFill>
              </a:rPr>
              <a:t>UnFranchise</a:t>
            </a:r>
            <a:r>
              <a:rPr lang="en-US" altLang="zh-TW" sz="800" b="1" dirty="0">
                <a:solidFill>
                  <a:srgbClr val="000000"/>
                </a:solidFill>
              </a:rPr>
              <a:t> Owner</a:t>
            </a:r>
            <a:r>
              <a:rPr lang="en-US" sz="800" b="1" dirty="0" smtClean="0">
                <a:solidFill>
                  <a:srgbClr val="000000"/>
                </a:solidFill>
              </a:rPr>
              <a:t> </a:t>
            </a:r>
            <a:r>
              <a:rPr lang="en-US" sz="800" b="1" dirty="0">
                <a:solidFill>
                  <a:srgbClr val="000000"/>
                </a:solidFill>
              </a:rPr>
              <a:t>will depend upon the amount of hard work, talent, and dedication which he or she devotes to building his or her Market Hong Kong Business.</a:t>
            </a:r>
            <a:endParaRPr lang="en-US" sz="8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66718" y="152400"/>
            <a:ext cx="5430397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4400" dirty="0" smtClean="0">
                <a:latin typeface="Adobe 繁黑體 Std B" pitchFamily="34" charset="-120"/>
                <a:ea typeface="Adobe 繁黑體 Std B" pitchFamily="34" charset="-120"/>
              </a:rPr>
              <a:t>Motives</a:t>
            </a:r>
            <a:r>
              <a:rPr lang="en-US" sz="5000" dirty="0" smtClean="0"/>
              <a:t>®</a:t>
            </a:r>
            <a:r>
              <a:rPr lang="en-US" altLang="zh-TW" sz="4400" dirty="0" smtClean="0">
                <a:latin typeface="Adobe 繁黑體 Std B" pitchFamily="34" charset="-120"/>
                <a:ea typeface="Adobe 繁黑體 Std B" pitchFamily="34" charset="-120"/>
              </a:rPr>
              <a:t> </a:t>
            </a:r>
            <a:r>
              <a:rPr lang="zh-TW" altLang="en-US" sz="4400" dirty="0" smtClean="0">
                <a:latin typeface="Adobe 繁黑體 Std B" pitchFamily="34" charset="-120"/>
                <a:ea typeface="Adobe 繁黑體 Std B" pitchFamily="34" charset="-120"/>
              </a:rPr>
              <a:t>冬日派對</a:t>
            </a:r>
            <a:endParaRPr lang="en-US" sz="4400" b="1" dirty="0" smtClean="0"/>
          </a:p>
          <a:p>
            <a:r>
              <a:rPr lang="en-US" sz="3600" b="1" dirty="0"/>
              <a:t>Motives® </a:t>
            </a:r>
            <a:r>
              <a:rPr lang="en-US" sz="3600" b="1" dirty="0" smtClean="0"/>
              <a:t>by Loren </a:t>
            </a:r>
            <a:r>
              <a:rPr lang="en-US" sz="3600" b="1" dirty="0" err="1" smtClean="0"/>
              <a:t>Ridinger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8293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otivesRainbowBackground_LARG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 descr="MotivesByLorenRidinger_0209_Black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052" y="2771947"/>
            <a:ext cx="3225548" cy="12095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2895600"/>
            <a:ext cx="3169560" cy="94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14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tivesRainbowBackground_LARG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400" y="4267217"/>
            <a:ext cx="6793992" cy="19549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401" y="1828801"/>
            <a:ext cx="6791496" cy="137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127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umiere de Vie®_logo_87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726" y="1600201"/>
            <a:ext cx="7688274" cy="26669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44958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856C40"/>
                </a:solidFill>
                <a:ea typeface="Apple LiGothic Medium"/>
                <a:cs typeface="Apple LiGothic Medium"/>
              </a:rPr>
              <a:t>極</a:t>
            </a:r>
            <a:r>
              <a:rPr lang="en-US" sz="3600" dirty="0">
                <a:solidFill>
                  <a:srgbClr val="856C40"/>
                </a:solidFill>
                <a:ea typeface="Apple LiGothic Medium"/>
                <a:cs typeface="Apple LiGothic Medium"/>
              </a:rPr>
              <a:t>緻研亮護膚系列</a:t>
            </a:r>
            <a:endParaRPr lang="en-US" sz="3600" dirty="0">
              <a:solidFill>
                <a:srgbClr val="856C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82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MotivesRainbowBackground_LARGER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228600" y="206375"/>
            <a:ext cx="84582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>
                <a:latin typeface="Candara" panose="020E0502030303020204" pitchFamily="34" charset="0"/>
                <a:cs typeface="Didot"/>
              </a:rPr>
              <a:t>Motives </a:t>
            </a:r>
            <a:r>
              <a:rPr lang="en-US" sz="4000" dirty="0">
                <a:latin typeface="Candara" panose="020E0502030303020204" pitchFamily="34" charset="0"/>
                <a:cs typeface="Didot"/>
              </a:rPr>
              <a:t>for </a:t>
            </a:r>
            <a:r>
              <a:rPr lang="en-US" sz="4000" dirty="0" smtClean="0">
                <a:latin typeface="Candara" panose="020E0502030303020204" pitchFamily="34" charset="0"/>
                <a:cs typeface="Didot"/>
              </a:rPr>
              <a:t>La </a:t>
            </a:r>
            <a:r>
              <a:rPr lang="en-US" sz="4000" dirty="0" err="1" smtClean="0">
                <a:latin typeface="Candara" panose="020E0502030303020204" pitchFamily="34" charset="0"/>
                <a:cs typeface="Didot"/>
              </a:rPr>
              <a:t>La</a:t>
            </a:r>
            <a:r>
              <a:rPr lang="zh-TW" altLang="en-US" sz="4000" dirty="0" smtClean="0">
                <a:latin typeface="華康儷中黑" panose="020B0509000000000000" pitchFamily="49" charset="-120"/>
                <a:ea typeface="華康儷中黑" panose="020B0509000000000000" pitchFamily="49" charset="-120"/>
                <a:cs typeface="Didot"/>
              </a:rPr>
              <a:t>粉</a:t>
            </a:r>
            <a:r>
              <a:rPr lang="zh-TW" altLang="en-US" sz="4000" dirty="0">
                <a:latin typeface="華康儷中黑" panose="020B0509000000000000" pitchFamily="49" charset="-120"/>
                <a:ea typeface="華康儷中黑" panose="020B0509000000000000" pitchFamily="49" charset="-120"/>
                <a:cs typeface="Didot"/>
              </a:rPr>
              <a:t>底液</a:t>
            </a:r>
            <a:endParaRPr lang="en-US" sz="4000" dirty="0">
              <a:latin typeface="華康儷中黑" panose="020B0509000000000000" pitchFamily="49" charset="-120"/>
              <a:ea typeface="華康儷中黑" panose="020B0509000000000000" pitchFamily="49" charset="-120"/>
              <a:cs typeface="Didot"/>
            </a:endParaRPr>
          </a:p>
          <a:p>
            <a:pPr algn="l"/>
            <a:r>
              <a:rPr lang="en-US" sz="3800" dirty="0" smtClean="0">
                <a:latin typeface="Candara" panose="020E0502030303020204" pitchFamily="34" charset="0"/>
                <a:cs typeface="Didot"/>
              </a:rPr>
              <a:t>Liquid Foundation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4172" y="6218043"/>
            <a:ext cx="4648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UC: $</a:t>
            </a:r>
            <a:r>
              <a:rPr lang="en-US" altLang="zh-TW" sz="2200" dirty="0" smtClean="0"/>
              <a:t>157.00</a:t>
            </a:r>
            <a:r>
              <a:rPr lang="en-US" sz="2200" dirty="0" smtClean="0"/>
              <a:t> </a:t>
            </a:r>
            <a:r>
              <a:rPr lang="en-US" altLang="zh-TW" sz="2200" dirty="0" smtClean="0"/>
              <a:t>|</a:t>
            </a:r>
            <a:r>
              <a:rPr lang="zh-TW" altLang="en-US" sz="2200" dirty="0" smtClean="0"/>
              <a:t> </a:t>
            </a:r>
            <a:r>
              <a:rPr lang="en-US" sz="2200" dirty="0" smtClean="0"/>
              <a:t>SR: $</a:t>
            </a:r>
            <a:r>
              <a:rPr lang="en-US" altLang="zh-TW" sz="2200" dirty="0" smtClean="0"/>
              <a:t>220.00</a:t>
            </a:r>
            <a:r>
              <a:rPr lang="en-US" sz="2200" dirty="0" smtClean="0"/>
              <a:t> </a:t>
            </a:r>
            <a:r>
              <a:rPr lang="en-US" altLang="zh-TW" sz="2200" dirty="0" smtClean="0"/>
              <a:t>|</a:t>
            </a:r>
            <a:r>
              <a:rPr lang="zh-TW" altLang="en-US" sz="2200" dirty="0" smtClean="0"/>
              <a:t> </a:t>
            </a:r>
            <a:r>
              <a:rPr lang="en-US" sz="2200" dirty="0" smtClean="0"/>
              <a:t>BV:  </a:t>
            </a:r>
            <a:r>
              <a:rPr lang="en-US" altLang="zh-TW" sz="2200" dirty="0" smtClean="0"/>
              <a:t>13.5</a:t>
            </a:r>
            <a:endParaRPr lang="en-US" sz="2200" dirty="0" smtClean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4298" y="6433487"/>
            <a:ext cx="1179906" cy="339520"/>
          </a:xfrm>
          <a:prstGeom prst="rect">
            <a:avLst/>
          </a:prstGeom>
        </p:spPr>
      </p:pic>
      <p:pic>
        <p:nvPicPr>
          <p:cNvPr id="15" name="Picture 14" descr="US_ENG_liquidFoundationGroup_1212.pn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7" y="1066946"/>
            <a:ext cx="2243981" cy="68580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8600" y="2209800"/>
            <a:ext cx="55626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TW" altLang="en-US" sz="26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易於混和，令肌膚外表完美無瑕</a:t>
            </a:r>
            <a:endParaRPr lang="en-US" sz="2600" dirty="0" smtClean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TW" altLang="en-US" sz="26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為肌膚保濕，令肌膚看來更平滑</a:t>
            </a:r>
            <a:endParaRPr lang="en-US" sz="2600" dirty="0" smtClean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600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3429006"/>
            <a:ext cx="55626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ndara" panose="020E0502030303020204" pitchFamily="34" charset="0"/>
                <a:ea typeface="華康儷中黑" panose="020B0509000000000000" pitchFamily="49" charset="-120"/>
              </a:rPr>
              <a:t>Blends easily and leaves skin looking flawless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ndara" panose="020E0502030303020204" pitchFamily="34" charset="0"/>
                <a:ea typeface="華康儷中黑" panose="020B0509000000000000" pitchFamily="49" charset="-120"/>
              </a:rPr>
              <a:t>Hydrates the skin for a smoother looking complexion</a:t>
            </a:r>
            <a:endParaRPr lang="en-US" sz="2400" dirty="0">
              <a:latin typeface="Candara" panose="020E0502030303020204" pitchFamily="34" charset="0"/>
              <a:ea typeface="華康儷中黑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021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otivesRainbowBackground_LARG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6600" y="6324631"/>
            <a:ext cx="1828762" cy="3692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1638" y="457197"/>
            <a:ext cx="7268362" cy="914403"/>
          </a:xfrm>
        </p:spPr>
        <p:txBody>
          <a:bodyPr>
            <a:normAutofit fontScale="90000"/>
          </a:bodyPr>
          <a:lstStyle/>
          <a:p>
            <a:pPr algn="l"/>
            <a:r>
              <a:rPr lang="zh-TW" altLang="en-US" dirty="0" smtClean="0">
                <a:latin typeface="華康儷中黑" panose="020B0509000000000000" pitchFamily="49" charset="-120"/>
                <a:ea typeface="華康儷中黑" panose="020B0509000000000000" pitchFamily="49" charset="-120"/>
                <a:cs typeface="Didot"/>
              </a:rPr>
              <a:t>遮</a:t>
            </a:r>
            <a:r>
              <a:rPr lang="zh-TW" altLang="en-US" dirty="0">
                <a:latin typeface="華康儷中黑" panose="020B0509000000000000" pitchFamily="49" charset="-120"/>
                <a:ea typeface="華康儷中黑" panose="020B0509000000000000" pitchFamily="49" charset="-120"/>
                <a:cs typeface="Didot"/>
              </a:rPr>
              <a:t>瑕液</a:t>
            </a:r>
            <a:r>
              <a:rPr lang="en-US" dirty="0" smtClean="0">
                <a:latin typeface="Candara" panose="020E0502030303020204" pitchFamily="34" charset="0"/>
                <a:cs typeface="Didot"/>
              </a:rPr>
              <a:t/>
            </a:r>
            <a:br>
              <a:rPr lang="en-US" dirty="0" smtClean="0">
                <a:latin typeface="Candara" panose="020E0502030303020204" pitchFamily="34" charset="0"/>
                <a:cs typeface="Didot"/>
              </a:rPr>
            </a:br>
            <a:r>
              <a:rPr lang="en-US" sz="4200" dirty="0" smtClean="0">
                <a:latin typeface="Candara" panose="020E0502030303020204" pitchFamily="34" charset="0"/>
                <a:cs typeface="Didot"/>
              </a:rPr>
              <a:t>Liquid Correction Concealer</a:t>
            </a:r>
            <a:endParaRPr lang="en-US" sz="4200" dirty="0">
              <a:latin typeface="Candara" panose="020E0502030303020204" pitchFamily="34" charset="0"/>
              <a:cs typeface="Dido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362090" y="-6502"/>
            <a:ext cx="5243570" cy="5717943"/>
            <a:chOff x="4362090" y="-6509"/>
            <a:chExt cx="5243570" cy="5717943"/>
          </a:xfrm>
        </p:grpSpPr>
        <p:pic>
          <p:nvPicPr>
            <p:cNvPr id="1026" name="Picture 2" descr="\\172.20.1.31\Share_Between_Dept\Product_SC\Communications\Graphics\Products Image\Motives\LS2014\002MLCC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3670011">
              <a:off x="4526295" y="-6509"/>
              <a:ext cx="5079365" cy="5079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\\172.20.1.31\Share_Between_Dept\Product_SC\Communications\Graphics\Products Image\Motives\LS2014\003MLCC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3693830">
              <a:off x="5076539" y="1346517"/>
              <a:ext cx="3650468" cy="5079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304800" y="1793326"/>
            <a:ext cx="49530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zh-TW" altLang="en-US" sz="26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減</a:t>
            </a:r>
            <a:r>
              <a:rPr lang="zh-TW" altLang="en-US" sz="26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少肌膚表面瑕疵</a:t>
            </a:r>
            <a:endParaRPr lang="en-US" sz="2600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zh-TW" altLang="en-US" sz="26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提</a:t>
            </a:r>
            <a:r>
              <a:rPr lang="zh-TW" altLang="en-US" sz="26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供中度至全面的持久遮瑕度</a:t>
            </a:r>
            <a:endParaRPr lang="en-US" sz="2600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zh-TW" altLang="en-US" sz="26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含</a:t>
            </a:r>
            <a:r>
              <a:rPr lang="zh-TW" altLang="en-US" sz="26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有維</a:t>
            </a:r>
            <a:r>
              <a:rPr lang="zh-TW" altLang="en-US" sz="26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他命</a:t>
            </a:r>
            <a:r>
              <a:rPr lang="en-US" sz="26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E</a:t>
            </a:r>
            <a:r>
              <a:rPr lang="zh-TW" altLang="en-US" sz="26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可滋潤肌</a:t>
            </a:r>
            <a:r>
              <a:rPr lang="zh-TW" altLang="en-US" sz="26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膚</a:t>
            </a:r>
            <a:endParaRPr lang="en-US" altLang="zh-TW" sz="2600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zh-TW" altLang="en-US" sz="26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質</a:t>
            </a:r>
            <a:r>
              <a:rPr lang="zh-TW" altLang="en-US" sz="26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感柔滑，塗抹時順滑均勻</a:t>
            </a:r>
            <a:endParaRPr lang="en-US" sz="2600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600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3580180"/>
            <a:ext cx="4724400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300" dirty="0">
                <a:latin typeface="Candara" panose="020E0502030303020204" pitchFamily="34" charset="0"/>
              </a:rPr>
              <a:t>Minimizes the appearance of skin imperfections</a:t>
            </a:r>
            <a:br>
              <a:rPr lang="en-US" sz="2300" dirty="0">
                <a:latin typeface="Candara" panose="020E0502030303020204" pitchFamily="34" charset="0"/>
              </a:rPr>
            </a:br>
            <a:r>
              <a:rPr lang="en-US" sz="2300" dirty="0" smtClean="0">
                <a:latin typeface="Candara" panose="020E0502030303020204" pitchFamily="34" charset="0"/>
              </a:rPr>
              <a:t>Provides </a:t>
            </a:r>
            <a:r>
              <a:rPr lang="en-US" sz="2300" dirty="0">
                <a:latin typeface="Candara" panose="020E0502030303020204" pitchFamily="34" charset="0"/>
              </a:rPr>
              <a:t>medium to full long-lasting </a:t>
            </a:r>
            <a:r>
              <a:rPr lang="en-US" sz="2300" dirty="0" smtClean="0">
                <a:latin typeface="Candara" panose="020E0502030303020204" pitchFamily="34" charset="0"/>
              </a:rPr>
              <a:t>coverage</a:t>
            </a:r>
            <a:endParaRPr lang="en-US" sz="2300" dirty="0">
              <a:latin typeface="Candara" panose="020E0502030303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300" dirty="0">
                <a:latin typeface="Candara" panose="020E0502030303020204" pitchFamily="34" charset="0"/>
              </a:rPr>
              <a:t>Vitamin E moisturizes </a:t>
            </a:r>
            <a:r>
              <a:rPr lang="en-US" sz="2300" dirty="0" smtClean="0">
                <a:latin typeface="Candara" panose="020E0502030303020204" pitchFamily="34" charset="0"/>
              </a:rPr>
              <a:t>skin</a:t>
            </a:r>
            <a:endParaRPr lang="en-US" sz="2300" dirty="0">
              <a:latin typeface="Candara" panose="020E0502030303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300" dirty="0" smtClean="0">
                <a:latin typeface="Candara" panose="020E0502030303020204" pitchFamily="34" charset="0"/>
              </a:rPr>
              <a:t>Provides </a:t>
            </a:r>
            <a:r>
              <a:rPr lang="en-US" sz="2300" dirty="0">
                <a:latin typeface="Candara" panose="020E0502030303020204" pitchFamily="34" charset="0"/>
              </a:rPr>
              <a:t>smooth and even application </a:t>
            </a:r>
            <a:r>
              <a:rPr lang="en-US" sz="2200" dirty="0">
                <a:latin typeface="Candara" panose="020E0502030303020204" pitchFamily="34" charset="0"/>
              </a:rPr>
              <a:t/>
            </a:r>
            <a:br>
              <a:rPr lang="en-US" sz="2200" dirty="0">
                <a:latin typeface="Candara" panose="020E0502030303020204" pitchFamily="34" charset="0"/>
              </a:rPr>
            </a:br>
            <a:endParaRPr lang="en-US" sz="2200" dirty="0">
              <a:latin typeface="Candara" panose="020E0502030303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Candara" panose="020E0502030303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6700" y="6305967"/>
            <a:ext cx="480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UC: $</a:t>
            </a:r>
            <a:r>
              <a:rPr lang="en-US" altLang="zh-TW" sz="2200" dirty="0" smtClean="0"/>
              <a:t>110.00</a:t>
            </a:r>
            <a:r>
              <a:rPr lang="en-US" sz="2200" dirty="0" smtClean="0"/>
              <a:t> </a:t>
            </a:r>
            <a:r>
              <a:rPr lang="en-US" altLang="zh-TW" sz="2200" dirty="0" smtClean="0"/>
              <a:t>|</a:t>
            </a:r>
            <a:r>
              <a:rPr lang="zh-TW" altLang="en-US" sz="2200" dirty="0" smtClean="0"/>
              <a:t> </a:t>
            </a:r>
            <a:r>
              <a:rPr lang="en-US" sz="2200" dirty="0" smtClean="0"/>
              <a:t>SR: $</a:t>
            </a:r>
            <a:r>
              <a:rPr lang="en-US" altLang="zh-TW" sz="2200" dirty="0" smtClean="0"/>
              <a:t>154.00</a:t>
            </a:r>
            <a:r>
              <a:rPr lang="en-US" sz="2200" dirty="0" smtClean="0"/>
              <a:t> </a:t>
            </a:r>
            <a:r>
              <a:rPr lang="en-US" altLang="zh-TW" sz="2200" dirty="0" smtClean="0"/>
              <a:t>|</a:t>
            </a:r>
            <a:r>
              <a:rPr lang="zh-TW" altLang="en-US" sz="2200" dirty="0" smtClean="0"/>
              <a:t> </a:t>
            </a:r>
            <a:r>
              <a:rPr lang="en-US" sz="2200" dirty="0" smtClean="0"/>
              <a:t>BV:  10</a:t>
            </a:r>
          </a:p>
        </p:txBody>
      </p:sp>
    </p:spTree>
    <p:extLst>
      <p:ext uri="{BB962C8B-B14F-4D97-AF65-F5344CB8AC3E}">
        <p14:creationId xmlns:p14="http://schemas.microsoft.com/office/powerpoint/2010/main" val="379665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tivesRainbowBackground_LARG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3947" y="5397216"/>
            <a:ext cx="1161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Element</a:t>
            </a:r>
            <a:endParaRPr lang="en-US" b="1" dirty="0"/>
          </a:p>
        </p:txBody>
      </p:sp>
      <p:pic>
        <p:nvPicPr>
          <p:cNvPr id="11" name="Picture 10" descr="LoveColorBoxOpe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25549">
            <a:off x="1292031" y="2401275"/>
            <a:ext cx="3402669" cy="2966240"/>
          </a:xfrm>
          <a:prstGeom prst="rect">
            <a:avLst/>
          </a:prstGeom>
        </p:spPr>
      </p:pic>
      <p:pic>
        <p:nvPicPr>
          <p:cNvPr id="12" name="Picture 11" descr="LoveColorBox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45091">
            <a:off x="3964133" y="3993016"/>
            <a:ext cx="3609179" cy="19006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304800"/>
            <a:ext cx="7772400" cy="125095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latin typeface="Candara" panose="020E0502030303020204" pitchFamily="34" charset="0"/>
                <a:cs typeface="Didot"/>
              </a:rPr>
              <a:t>MAVENS</a:t>
            </a:r>
            <a:r>
              <a:rPr lang="en-US" dirty="0">
                <a:latin typeface="Candara" panose="020E0502030303020204" pitchFamily="34" charset="0"/>
                <a:cs typeface="Didot"/>
              </a:rPr>
              <a:t> </a:t>
            </a:r>
            <a:r>
              <a:rPr lang="zh-TW" altLang="en-US" dirty="0">
                <a:latin typeface="華康儷中黑" panose="020B0509000000000000" pitchFamily="49" charset="-120"/>
                <a:ea typeface="華康儷中黑" panose="020B0509000000000000" pitchFamily="49" charset="-120"/>
                <a:cs typeface="Didot"/>
              </a:rPr>
              <a:t>專業眼影組合</a:t>
            </a:r>
            <a:r>
              <a:rPr lang="en-US" dirty="0" smtClean="0">
                <a:latin typeface="Candara" panose="020E0502030303020204" pitchFamily="34" charset="0"/>
                <a:cs typeface="Didot"/>
              </a:rPr>
              <a:t/>
            </a:r>
            <a:br>
              <a:rPr lang="en-US" dirty="0" smtClean="0">
                <a:latin typeface="Candara" panose="020E0502030303020204" pitchFamily="34" charset="0"/>
                <a:cs typeface="Didot"/>
              </a:rPr>
            </a:br>
            <a:r>
              <a:rPr lang="en-US" dirty="0" smtClean="0">
                <a:latin typeface="Candara" panose="020E0502030303020204" pitchFamily="34" charset="0"/>
                <a:cs typeface="Didot"/>
              </a:rPr>
              <a:t>Element  </a:t>
            </a:r>
            <a:endParaRPr lang="en-US" dirty="0">
              <a:latin typeface="Candara" panose="020E0502030303020204" pitchFamily="34" charset="0"/>
              <a:cs typeface="Didot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6600" y="6324617"/>
            <a:ext cx="1816740" cy="3385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" y="6293860"/>
            <a:ext cx="4876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UC: $</a:t>
            </a:r>
            <a:r>
              <a:rPr lang="en-US" altLang="zh-TW" sz="2200" dirty="0" smtClean="0"/>
              <a:t>213.00</a:t>
            </a:r>
            <a:r>
              <a:rPr lang="en-US" sz="2200" dirty="0" smtClean="0"/>
              <a:t> </a:t>
            </a:r>
            <a:r>
              <a:rPr lang="en-US" altLang="zh-TW" sz="2200" dirty="0" smtClean="0"/>
              <a:t>|</a:t>
            </a:r>
            <a:r>
              <a:rPr lang="zh-TW" altLang="en-US" sz="2200" dirty="0" smtClean="0"/>
              <a:t> </a:t>
            </a:r>
            <a:r>
              <a:rPr lang="en-US" sz="2200" dirty="0" smtClean="0"/>
              <a:t>SR: $</a:t>
            </a:r>
            <a:r>
              <a:rPr lang="en-US" altLang="zh-TW" sz="2200" dirty="0" smtClean="0"/>
              <a:t>298.00</a:t>
            </a:r>
            <a:r>
              <a:rPr lang="en-US" sz="2200" dirty="0" smtClean="0"/>
              <a:t> </a:t>
            </a:r>
            <a:r>
              <a:rPr lang="en-US" altLang="zh-TW" sz="2200" dirty="0" smtClean="0"/>
              <a:t>|</a:t>
            </a:r>
            <a:r>
              <a:rPr lang="zh-TW" altLang="en-US" sz="2200" dirty="0" smtClean="0"/>
              <a:t> </a:t>
            </a:r>
            <a:r>
              <a:rPr lang="en-US" sz="2200" dirty="0" smtClean="0"/>
              <a:t>BV:  </a:t>
            </a:r>
            <a:r>
              <a:rPr lang="en-US" altLang="zh-TW" sz="2200" dirty="0" smtClean="0"/>
              <a:t>15</a:t>
            </a:r>
            <a:endParaRPr lang="en-US" sz="2200" dirty="0" smtClean="0"/>
          </a:p>
        </p:txBody>
      </p:sp>
    </p:spTree>
    <p:extLst>
      <p:ext uri="{BB962C8B-B14F-4D97-AF65-F5344CB8AC3E}">
        <p14:creationId xmlns:p14="http://schemas.microsoft.com/office/powerpoint/2010/main" val="403993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otivesRainbowBackground_LARG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6600" y="6324631"/>
            <a:ext cx="1828762" cy="3692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1638" y="457197"/>
            <a:ext cx="7268362" cy="914403"/>
          </a:xfrm>
        </p:spPr>
        <p:txBody>
          <a:bodyPr>
            <a:normAutofit fontScale="90000"/>
          </a:bodyPr>
          <a:lstStyle/>
          <a:p>
            <a:pPr algn="l"/>
            <a:r>
              <a:rPr lang="zh-TW" altLang="en-US" dirty="0" smtClean="0">
                <a:latin typeface="華康儷中黑" panose="020B0509000000000000" pitchFamily="49" charset="-120"/>
                <a:ea typeface="華康儷中黑" panose="020B0509000000000000" pitchFamily="49" charset="-120"/>
                <a:cs typeface="Didot"/>
              </a:rPr>
              <a:t>礦</a:t>
            </a:r>
            <a:r>
              <a:rPr lang="zh-TW" altLang="en-US" dirty="0">
                <a:latin typeface="華康儷中黑" panose="020B0509000000000000" pitchFamily="49" charset="-120"/>
                <a:ea typeface="華康儷中黑" panose="020B0509000000000000" pitchFamily="49" charset="-120"/>
                <a:cs typeface="Didot"/>
              </a:rPr>
              <a:t>物烘焙雙效眼影組合</a:t>
            </a:r>
            <a:r>
              <a:rPr lang="en-US" dirty="0" smtClean="0">
                <a:latin typeface="Candara" panose="020E0502030303020204" pitchFamily="34" charset="0"/>
                <a:cs typeface="Didot"/>
              </a:rPr>
              <a:t/>
            </a:r>
            <a:br>
              <a:rPr lang="en-US" dirty="0" smtClean="0">
                <a:latin typeface="Candara" panose="020E0502030303020204" pitchFamily="34" charset="0"/>
                <a:cs typeface="Didot"/>
              </a:rPr>
            </a:br>
            <a:r>
              <a:rPr lang="en-US" sz="4200" dirty="0" smtClean="0">
                <a:latin typeface="Candara" panose="020E0502030303020204" pitchFamily="34" charset="0"/>
                <a:cs typeface="Didot"/>
              </a:rPr>
              <a:t>Baked Eye Shadow Trio</a:t>
            </a:r>
            <a:endParaRPr lang="en-US" sz="4200" dirty="0">
              <a:latin typeface="Candara" panose="020E0502030303020204" pitchFamily="34" charset="0"/>
              <a:cs typeface="Didot"/>
            </a:endParaRPr>
          </a:p>
        </p:txBody>
      </p:sp>
      <p:pic>
        <p:nvPicPr>
          <p:cNvPr id="2050" name="Picture 2" descr="\\172.20.1.31\Share_Between_Dept\Product_SC\Communications\Graphics\Products Image\Motives\LS2014\104MB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1447803"/>
            <a:ext cx="3809524" cy="3809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172.20.1.31\Share_Between_Dept\Product_SC\Communications\Graphics\Products Image\Motives\LS2014\101MB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80524" y="2515051"/>
            <a:ext cx="3809524" cy="3809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91000" y="1676406"/>
            <a:ext cx="4724400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26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經烘焙程序，質地細緻柔</a:t>
            </a:r>
            <a:r>
              <a:rPr lang="zh-TW" altLang="en-US" sz="26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滑</a:t>
            </a:r>
            <a:endParaRPr lang="zh-TW" altLang="en-US" sz="2600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26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烘焙程序令色彩顯著持</a:t>
            </a:r>
            <a:r>
              <a:rPr lang="zh-TW" altLang="en-US" sz="26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久</a:t>
            </a:r>
            <a:endParaRPr lang="en-US" altLang="zh-TW" sz="2600" dirty="0" smtClean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26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濕</a:t>
            </a:r>
            <a:r>
              <a:rPr lang="zh-TW" altLang="en-US" sz="26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用打造誇張效果，乾用塑造自然日妝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600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91000" y="3505200"/>
            <a:ext cx="4724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TW" sz="2400" dirty="0" smtClean="0">
                <a:latin typeface="Candara" panose="020E0502030303020204" pitchFamily="34" charset="0"/>
                <a:ea typeface="華康儷中黑" panose="020B0509000000000000" pitchFamily="49" charset="-120"/>
              </a:rPr>
              <a:t>Baked to produce a smooth and silky texture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TW" sz="2400" dirty="0" smtClean="0">
                <a:latin typeface="Candara" panose="020E0502030303020204" pitchFamily="34" charset="0"/>
                <a:ea typeface="華康儷中黑" panose="020B0509000000000000" pitchFamily="49" charset="-120"/>
              </a:rPr>
              <a:t>Highly pigmented and long lasting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TW" sz="2400" dirty="0" smtClean="0">
                <a:latin typeface="Candara" panose="020E0502030303020204" pitchFamily="34" charset="0"/>
                <a:ea typeface="華康儷中黑" panose="020B0509000000000000" pitchFamily="49" charset="-120"/>
              </a:rPr>
              <a:t>Can be applied wet for a more dramatic look, or dry for a more natural daytime look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zh-TW" altLang="en-US" sz="2400" dirty="0">
              <a:latin typeface="Candara" panose="020E0502030303020204" pitchFamily="34" charset="0"/>
              <a:ea typeface="華康儷中黑" panose="020B0509000000000000" pitchFamily="49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atin typeface="Candara" panose="020E0502030303020204" pitchFamily="34" charset="0"/>
              <a:ea typeface="華康儷中黑" panose="020B0509000000000000" pitchFamily="49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1260" y="6263020"/>
            <a:ext cx="44107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UC: $</a:t>
            </a:r>
            <a:r>
              <a:rPr lang="en-US" altLang="zh-TW" sz="2200" dirty="0" smtClean="0"/>
              <a:t>165.00</a:t>
            </a:r>
            <a:r>
              <a:rPr lang="en-US" sz="2200" dirty="0" smtClean="0"/>
              <a:t> </a:t>
            </a:r>
            <a:r>
              <a:rPr lang="en-US" altLang="zh-TW" sz="2200" dirty="0" smtClean="0"/>
              <a:t>|</a:t>
            </a:r>
            <a:r>
              <a:rPr lang="zh-TW" altLang="en-US" sz="2200" dirty="0" smtClean="0"/>
              <a:t> </a:t>
            </a:r>
            <a:r>
              <a:rPr lang="en-US" sz="2200" dirty="0" smtClean="0"/>
              <a:t>SR: $</a:t>
            </a:r>
            <a:r>
              <a:rPr lang="en-US" altLang="zh-TW" sz="2200" dirty="0" smtClean="0"/>
              <a:t>228.00</a:t>
            </a:r>
            <a:r>
              <a:rPr lang="en-US" sz="2200" dirty="0" smtClean="0"/>
              <a:t> </a:t>
            </a:r>
            <a:r>
              <a:rPr lang="en-US" altLang="zh-TW" sz="2200" dirty="0" smtClean="0"/>
              <a:t>|</a:t>
            </a:r>
            <a:r>
              <a:rPr lang="zh-TW" altLang="en-US" sz="2200" dirty="0" smtClean="0"/>
              <a:t> </a:t>
            </a:r>
            <a:r>
              <a:rPr lang="en-US" sz="2200" dirty="0" smtClean="0"/>
              <a:t>BV:  </a:t>
            </a:r>
            <a:r>
              <a:rPr lang="en-US" altLang="zh-TW" sz="2200" dirty="0" smtClean="0"/>
              <a:t>14</a:t>
            </a:r>
            <a:endParaRPr lang="en-US" sz="2200" dirty="0" smtClean="0"/>
          </a:p>
        </p:txBody>
      </p:sp>
    </p:spTree>
    <p:extLst>
      <p:ext uri="{BB962C8B-B14F-4D97-AF65-F5344CB8AC3E}">
        <p14:creationId xmlns:p14="http://schemas.microsoft.com/office/powerpoint/2010/main" val="388833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otivesRainbowBackground_LARG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6600" y="6324631"/>
            <a:ext cx="1828762" cy="3692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7838" y="457197"/>
            <a:ext cx="7268362" cy="914403"/>
          </a:xfrm>
        </p:spPr>
        <p:txBody>
          <a:bodyPr>
            <a:normAutofit fontScale="90000"/>
          </a:bodyPr>
          <a:lstStyle/>
          <a:p>
            <a:pPr algn="l"/>
            <a:r>
              <a:rPr lang="zh-TW" altLang="en-US" dirty="0" smtClean="0">
                <a:latin typeface="華康儷中黑" panose="020B0509000000000000" pitchFamily="49" charset="-120"/>
                <a:ea typeface="華康儷中黑" panose="020B0509000000000000" pitchFamily="49" charset="-120"/>
                <a:cs typeface="Didot"/>
              </a:rPr>
              <a:t>星</a:t>
            </a:r>
            <a:r>
              <a:rPr lang="zh-TW" altLang="en-US" dirty="0">
                <a:latin typeface="華康儷中黑" panose="020B0509000000000000" pitchFamily="49" charset="-120"/>
                <a:ea typeface="華康儷中黑" panose="020B0509000000000000" pitchFamily="49" charset="-120"/>
                <a:cs typeface="Didot"/>
              </a:rPr>
              <a:t>鑽閃粉</a:t>
            </a:r>
            <a:r>
              <a:rPr lang="en-US" dirty="0" smtClean="0">
                <a:latin typeface="Candara" panose="020E0502030303020204" pitchFamily="34" charset="0"/>
                <a:cs typeface="Didot"/>
              </a:rPr>
              <a:t/>
            </a:r>
            <a:br>
              <a:rPr lang="en-US" dirty="0" smtClean="0">
                <a:latin typeface="Candara" panose="020E0502030303020204" pitchFamily="34" charset="0"/>
                <a:cs typeface="Didot"/>
              </a:rPr>
            </a:br>
            <a:r>
              <a:rPr lang="en-US" sz="4200" dirty="0" smtClean="0">
                <a:latin typeface="Candara" panose="020E0502030303020204" pitchFamily="34" charset="0"/>
                <a:cs typeface="Didot"/>
              </a:rPr>
              <a:t>Glitter Pot</a:t>
            </a:r>
            <a:endParaRPr lang="en-US" sz="4200" dirty="0">
              <a:latin typeface="Candara" panose="020E0502030303020204" pitchFamily="34" charset="0"/>
              <a:cs typeface="Dido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1763" y="1744581"/>
            <a:ext cx="4343400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26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增</a:t>
            </a:r>
            <a:r>
              <a:rPr lang="zh-TW" altLang="en-US" sz="26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添閃亮目光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26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幼細且輕</a:t>
            </a:r>
            <a:r>
              <a:rPr lang="zh-TW" altLang="en-US" sz="26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盈，</a:t>
            </a:r>
            <a:r>
              <a:rPr lang="zh-TW" altLang="en-US" sz="26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為妝容加入色</a:t>
            </a:r>
            <a:r>
              <a:rPr lang="zh-TW" altLang="en-US" sz="26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彩</a:t>
            </a:r>
            <a:endParaRPr lang="en-US" altLang="zh-TW" sz="2600" dirty="0" smtClean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26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可用於突出任何眼妝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600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1763" y="3638919"/>
            <a:ext cx="4267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TW" sz="2400" dirty="0" smtClean="0">
                <a:latin typeface="Candara" panose="020E0502030303020204" pitchFamily="34" charset="0"/>
                <a:ea typeface="華康儷中黑" panose="020B0509000000000000" pitchFamily="49" charset="-120"/>
              </a:rPr>
              <a:t>Adds sparkle to the eyes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TW" sz="2400" dirty="0" smtClean="0">
                <a:latin typeface="Candara" panose="020E0502030303020204" pitchFamily="34" charset="0"/>
                <a:ea typeface="華康儷中黑" panose="020B0509000000000000" pitchFamily="49" charset="-120"/>
              </a:rPr>
              <a:t>Lightweight, fine particles add glitter to any makeup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TW" sz="2400" dirty="0" smtClean="0">
                <a:latin typeface="Candara" panose="020E0502030303020204" pitchFamily="34" charset="0"/>
                <a:ea typeface="華康儷中黑" panose="020B0509000000000000" pitchFamily="49" charset="-120"/>
              </a:rPr>
              <a:t>Different colors to accentuate any eye color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zh-TW" altLang="en-US" sz="2400" dirty="0">
              <a:latin typeface="Candara" panose="020E0502030303020204" pitchFamily="34" charset="0"/>
              <a:ea typeface="華康儷中黑" panose="020B0509000000000000" pitchFamily="49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atin typeface="Candara" panose="020E0502030303020204" pitchFamily="34" charset="0"/>
              <a:ea typeface="華康儷中黑" panose="020B0509000000000000" pitchFamily="49" charset="-12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937436" y="328608"/>
            <a:ext cx="5079128" cy="5282759"/>
            <a:chOff x="-253559" y="1143007"/>
            <a:chExt cx="5079128" cy="5282759"/>
          </a:xfrm>
        </p:grpSpPr>
        <p:pic>
          <p:nvPicPr>
            <p:cNvPr id="3074" name="Picture 2" descr="\\172.20.1.31\Share_Between_Dept\Product_SC\Communications\Graphics\Products Image\Motives\LS2014\102MEG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10" y="1981207"/>
              <a:ext cx="3301559" cy="3301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5" name="Picture 3" descr="\\172.20.1.31\Share_Between_Dept\Product_SC\Communications\Graphics\Products Image\Motives\LS2014\103MEG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10" y="3124207"/>
              <a:ext cx="3301559" cy="3301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\\172.20.1.31\Share_Between_Dept\Product_SC\Communications\Graphics\Products Image\Motives\LS2014\100MEG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3559" y="1143007"/>
              <a:ext cx="3301559" cy="3301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/>
          <p:cNvSpPr txBox="1"/>
          <p:nvPr/>
        </p:nvSpPr>
        <p:spPr>
          <a:xfrm>
            <a:off x="152400" y="6318341"/>
            <a:ext cx="4191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UC: $92</a:t>
            </a:r>
            <a:r>
              <a:rPr lang="en-US" altLang="zh-TW" sz="2200" dirty="0" smtClean="0"/>
              <a:t>.00</a:t>
            </a:r>
            <a:r>
              <a:rPr lang="en-US" sz="2200" dirty="0" smtClean="0"/>
              <a:t> </a:t>
            </a:r>
            <a:r>
              <a:rPr lang="en-US" altLang="zh-TW" sz="2200" dirty="0" smtClean="0"/>
              <a:t>|</a:t>
            </a:r>
            <a:r>
              <a:rPr lang="zh-TW" altLang="en-US" sz="2200" dirty="0" smtClean="0"/>
              <a:t> </a:t>
            </a:r>
            <a:r>
              <a:rPr lang="en-US" sz="2200" dirty="0" smtClean="0"/>
              <a:t>SR: $</a:t>
            </a:r>
            <a:r>
              <a:rPr lang="en-US" altLang="zh-TW" sz="2200" dirty="0" smtClean="0"/>
              <a:t>129.00</a:t>
            </a:r>
            <a:r>
              <a:rPr lang="en-US" sz="2200" dirty="0" smtClean="0"/>
              <a:t> </a:t>
            </a:r>
            <a:r>
              <a:rPr lang="en-US" altLang="zh-TW" sz="2200" dirty="0" smtClean="0"/>
              <a:t>|</a:t>
            </a:r>
            <a:r>
              <a:rPr lang="zh-TW" altLang="en-US" sz="2200" dirty="0" smtClean="0"/>
              <a:t> </a:t>
            </a:r>
            <a:r>
              <a:rPr lang="en-US" sz="2200" dirty="0" smtClean="0"/>
              <a:t>BV:  7.5</a:t>
            </a:r>
          </a:p>
        </p:txBody>
      </p:sp>
    </p:spTree>
    <p:extLst>
      <p:ext uri="{BB962C8B-B14F-4D97-AF65-F5344CB8AC3E}">
        <p14:creationId xmlns:p14="http://schemas.microsoft.com/office/powerpoint/2010/main" val="103837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otivesRainbowBackground_LARGER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LaLaMascara.pn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1541126"/>
            <a:ext cx="2273784" cy="4690148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52400" y="76212"/>
            <a:ext cx="8915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latin typeface="Candara" panose="020E0502030303020204" pitchFamily="34" charset="0"/>
                <a:cs typeface="Didot"/>
              </a:rPr>
              <a:t>Motives</a:t>
            </a:r>
            <a:r>
              <a:rPr lang="en-US" sz="3600" dirty="0" smtClean="0">
                <a:latin typeface="Calibri"/>
                <a:cs typeface="Didot"/>
              </a:rPr>
              <a:t>®</a:t>
            </a:r>
            <a:r>
              <a:rPr lang="en-US" sz="3600" dirty="0" smtClean="0">
                <a:latin typeface="Candara" panose="020E0502030303020204" pitchFamily="34" charset="0"/>
                <a:cs typeface="Didot"/>
              </a:rPr>
              <a:t> </a:t>
            </a:r>
            <a:r>
              <a:rPr lang="en-US" sz="3600" dirty="0">
                <a:latin typeface="Candara" panose="020E0502030303020204" pitchFamily="34" charset="0"/>
                <a:cs typeface="Didot"/>
              </a:rPr>
              <a:t>for </a:t>
            </a:r>
            <a:r>
              <a:rPr lang="en-US" sz="3600" dirty="0" smtClean="0">
                <a:latin typeface="Candara" panose="020E0502030303020204" pitchFamily="34" charset="0"/>
                <a:cs typeface="Didot"/>
              </a:rPr>
              <a:t>La </a:t>
            </a:r>
            <a:r>
              <a:rPr lang="en-US" sz="3600" dirty="0" err="1" smtClean="0">
                <a:latin typeface="Candara" panose="020E0502030303020204" pitchFamily="34" charset="0"/>
                <a:cs typeface="Didot"/>
              </a:rPr>
              <a:t>La</a:t>
            </a:r>
            <a:r>
              <a:rPr lang="en-US" sz="3600" dirty="0" smtClean="0">
                <a:latin typeface="Candara" panose="020E0502030303020204" pitchFamily="34" charset="0"/>
                <a:cs typeface="Didot"/>
              </a:rPr>
              <a:t> </a:t>
            </a:r>
            <a:r>
              <a:rPr lang="zh-TW" altLang="en-US" sz="3600" dirty="0" smtClean="0">
                <a:latin typeface="華康儷中黑" panose="020B0509000000000000" pitchFamily="49" charset="-120"/>
                <a:ea typeface="華康儷中黑" panose="020B0509000000000000" pitchFamily="49" charset="-120"/>
                <a:cs typeface="Didot"/>
              </a:rPr>
              <a:t>礦</a:t>
            </a:r>
            <a:r>
              <a:rPr lang="zh-TW" altLang="en-US" sz="3600" dirty="0">
                <a:latin typeface="華康儷中黑" panose="020B0509000000000000" pitchFamily="49" charset="-120"/>
                <a:ea typeface="華康儷中黑" panose="020B0509000000000000" pitchFamily="49" charset="-120"/>
                <a:cs typeface="Didot"/>
              </a:rPr>
              <a:t>物豐盈纖長睫毛液</a:t>
            </a:r>
            <a:r>
              <a:rPr lang="en-US" sz="3600" dirty="0">
                <a:latin typeface="Candara" panose="020E0502030303020204" pitchFamily="34" charset="0"/>
                <a:cs typeface="Didot"/>
              </a:rPr>
              <a:t/>
            </a:r>
            <a:br>
              <a:rPr lang="en-US" sz="3600" dirty="0">
                <a:latin typeface="Candara" panose="020E0502030303020204" pitchFamily="34" charset="0"/>
                <a:cs typeface="Didot"/>
              </a:rPr>
            </a:br>
            <a:r>
              <a:rPr lang="en-US" sz="3600" dirty="0" smtClean="0">
                <a:latin typeface="Candara" panose="020E0502030303020204" pitchFamily="34" charset="0"/>
                <a:cs typeface="Didot"/>
              </a:rPr>
              <a:t>Mineral </a:t>
            </a:r>
            <a:r>
              <a:rPr lang="en-US" sz="3600" dirty="0" err="1" smtClean="0">
                <a:latin typeface="Candara" panose="020E0502030303020204" pitchFamily="34" charset="0"/>
                <a:cs typeface="Didot"/>
              </a:rPr>
              <a:t>Volumizing</a:t>
            </a:r>
            <a:r>
              <a:rPr lang="en-US" sz="3600" dirty="0" smtClean="0">
                <a:latin typeface="Candara" panose="020E0502030303020204" pitchFamily="34" charset="0"/>
                <a:cs typeface="Didot"/>
              </a:rPr>
              <a:t> </a:t>
            </a:r>
            <a:r>
              <a:rPr lang="en-US" sz="3600" dirty="0">
                <a:latin typeface="Candara" panose="020E0502030303020204" pitchFamily="34" charset="0"/>
                <a:cs typeface="Didot"/>
              </a:rPr>
              <a:t>&amp; Lengthening Mascara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05200" y="1752600"/>
            <a:ext cx="5410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TW" altLang="en-US" sz="26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配方含豐富礦物成分，塑造濃密、亮麗睫</a:t>
            </a:r>
            <a:r>
              <a:rPr lang="zh-TW" altLang="en-US" sz="26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毛</a:t>
            </a:r>
            <a:endParaRPr lang="en-US" altLang="zh-TW" sz="2600" dirty="0" smtClean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TW" altLang="en-US" sz="26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不溶化、不剝落，塑造悅目</a:t>
            </a:r>
            <a:r>
              <a:rPr lang="zh-TW" altLang="en-US" sz="26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睫</a:t>
            </a:r>
            <a:endParaRPr lang="en-US" altLang="zh-TW" sz="2600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TW" altLang="en-US" sz="26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溫</a:t>
            </a:r>
            <a:r>
              <a:rPr lang="zh-TW" altLang="en-US" sz="26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和，適合敏感</a:t>
            </a:r>
            <a:r>
              <a:rPr lang="zh-TW" altLang="en-US" sz="26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眼睛</a:t>
            </a:r>
            <a:endParaRPr lang="zh-TW" altLang="en-US" sz="2600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600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23916" y="3886200"/>
            <a:ext cx="53152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TW" sz="2400" dirty="0" smtClean="0">
                <a:latin typeface="Candara" panose="020E0502030303020204" pitchFamily="34" charset="0"/>
                <a:ea typeface="華康儷中黑" panose="020B0509000000000000" pitchFamily="49" charset="-120"/>
              </a:rPr>
              <a:t>Exquisite rich mineral-based formula builds thick, beautiful lashes with every swipe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TW" sz="2400" dirty="0" smtClean="0">
                <a:latin typeface="Candara" panose="020E0502030303020204" pitchFamily="34" charset="0"/>
                <a:ea typeface="華康儷中黑" panose="020B0509000000000000" pitchFamily="49" charset="-120"/>
              </a:rPr>
              <a:t>Creates smudge-free, flake-free, celebrity lashes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TW" sz="2400" dirty="0" smtClean="0">
                <a:latin typeface="Candara" panose="020E0502030303020204" pitchFamily="34" charset="0"/>
                <a:ea typeface="華康儷中黑" panose="020B0509000000000000" pitchFamily="49" charset="-120"/>
              </a:rPr>
              <a:t>Gentle on sensitive eyes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TW" sz="2400" dirty="0" smtClean="0">
              <a:latin typeface="Candara" panose="020E0502030303020204" pitchFamily="34" charset="0"/>
              <a:ea typeface="華康儷中黑" panose="020B0509000000000000" pitchFamily="49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zh-TW" altLang="en-US" sz="2400" dirty="0">
              <a:latin typeface="Candara" panose="020E0502030303020204" pitchFamily="34" charset="0"/>
              <a:ea typeface="華康儷中黑" panose="020B0509000000000000" pitchFamily="49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atin typeface="Candara" panose="020E0502030303020204" pitchFamily="34" charset="0"/>
              <a:ea typeface="華康儷中黑" panose="020B0509000000000000" pitchFamily="49" charset="-12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" y="6324600"/>
            <a:ext cx="4191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UC: $</a:t>
            </a:r>
            <a:r>
              <a:rPr lang="en-US" altLang="zh-TW" sz="2200" dirty="0" smtClean="0"/>
              <a:t>126.00</a:t>
            </a:r>
            <a:r>
              <a:rPr lang="en-US" sz="2200" dirty="0" smtClean="0"/>
              <a:t> </a:t>
            </a:r>
            <a:r>
              <a:rPr lang="en-US" altLang="zh-TW" sz="2200" dirty="0" smtClean="0"/>
              <a:t>|</a:t>
            </a:r>
            <a:r>
              <a:rPr lang="zh-TW" altLang="en-US" sz="2200" dirty="0" smtClean="0"/>
              <a:t> </a:t>
            </a:r>
            <a:r>
              <a:rPr lang="en-US" sz="2200" dirty="0" smtClean="0"/>
              <a:t>SR: $</a:t>
            </a:r>
            <a:r>
              <a:rPr lang="en-US" altLang="zh-TW" sz="2200" dirty="0" smtClean="0"/>
              <a:t>177.00</a:t>
            </a:r>
            <a:r>
              <a:rPr lang="en-US" sz="2200" dirty="0" smtClean="0"/>
              <a:t> </a:t>
            </a:r>
            <a:r>
              <a:rPr lang="en-US" altLang="zh-TW" sz="2200" dirty="0" smtClean="0"/>
              <a:t>|</a:t>
            </a:r>
            <a:r>
              <a:rPr lang="zh-TW" altLang="en-US" sz="2200" dirty="0" smtClean="0"/>
              <a:t> </a:t>
            </a:r>
            <a:r>
              <a:rPr lang="en-US" sz="2200" dirty="0" smtClean="0"/>
              <a:t>BV:  </a:t>
            </a:r>
            <a:r>
              <a:rPr lang="en-US" sz="2200" dirty="0"/>
              <a:t>9</a:t>
            </a:r>
            <a:endParaRPr lang="en-US" sz="2200" dirty="0" smtClean="0"/>
          </a:p>
        </p:txBody>
      </p:sp>
    </p:spTree>
    <p:extLst>
      <p:ext uri="{BB962C8B-B14F-4D97-AF65-F5344CB8AC3E}">
        <p14:creationId xmlns:p14="http://schemas.microsoft.com/office/powerpoint/2010/main" val="283613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otivesRainbowBackground_LARG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6600" y="6324631"/>
            <a:ext cx="1828762" cy="3692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381001"/>
            <a:ext cx="7268362" cy="914403"/>
          </a:xfrm>
        </p:spPr>
        <p:txBody>
          <a:bodyPr>
            <a:normAutofit fontScale="90000"/>
          </a:bodyPr>
          <a:lstStyle/>
          <a:p>
            <a:pPr algn="l"/>
            <a:r>
              <a:rPr lang="zh-TW" altLang="en-US" dirty="0" smtClean="0">
                <a:latin typeface="華康儷中黑" panose="020B0509000000000000" pitchFamily="49" charset="-120"/>
                <a:ea typeface="華康儷中黑" panose="020B0509000000000000" pitchFamily="49" charset="-120"/>
                <a:cs typeface="Didot"/>
              </a:rPr>
              <a:t>四</a:t>
            </a:r>
            <a:r>
              <a:rPr lang="zh-TW" altLang="en-US" dirty="0">
                <a:latin typeface="華康儷中黑" panose="020B0509000000000000" pitchFamily="49" charset="-120"/>
                <a:ea typeface="華康儷中黑" panose="020B0509000000000000" pitchFamily="49" charset="-120"/>
                <a:cs typeface="Didot"/>
              </a:rPr>
              <a:t>色膏狀修容組合</a:t>
            </a:r>
            <a:r>
              <a:rPr lang="en-US" dirty="0" smtClean="0">
                <a:latin typeface="Candara" panose="020E0502030303020204" pitchFamily="34" charset="0"/>
                <a:cs typeface="Didot"/>
              </a:rPr>
              <a:t/>
            </a:r>
            <a:br>
              <a:rPr lang="en-US" dirty="0" smtClean="0">
                <a:latin typeface="Candara" panose="020E0502030303020204" pitchFamily="34" charset="0"/>
                <a:cs typeface="Didot"/>
              </a:rPr>
            </a:br>
            <a:r>
              <a:rPr lang="en-US" sz="4000" dirty="0" smtClean="0">
                <a:latin typeface="Candara" panose="020E0502030303020204" pitchFamily="34" charset="0"/>
                <a:cs typeface="Didot"/>
              </a:rPr>
              <a:t>Color Perfection Quad</a:t>
            </a:r>
            <a:endParaRPr lang="en-US" sz="4000" dirty="0">
              <a:latin typeface="Candara" panose="020E0502030303020204" pitchFamily="34" charset="0"/>
              <a:cs typeface="Dido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3454945"/>
            <a:ext cx="4724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ndara" panose="020E0502030303020204" pitchFamily="34" charset="0"/>
              </a:rPr>
              <a:t>All-in-one quad to contour, highlight and conceal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ndara" panose="020E0502030303020204" pitchFamily="34" charset="0"/>
              </a:rPr>
              <a:t>Vitamins and oils moisturize and condition for smoother-looking skin</a:t>
            </a:r>
            <a:r>
              <a:rPr lang="en-US" sz="2400" dirty="0">
                <a:latin typeface="Candara" panose="020E0502030303020204" pitchFamily="34" charset="0"/>
              </a:rPr>
              <a:t/>
            </a:r>
            <a:br>
              <a:rPr lang="en-US" sz="2400" dirty="0">
                <a:latin typeface="Candara" panose="020E0502030303020204" pitchFamily="34" charset="0"/>
              </a:rPr>
            </a:br>
            <a:endParaRPr lang="en-US" sz="2400" dirty="0">
              <a:latin typeface="Candara" panose="020E0502030303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Candara" panose="020E0502030303020204" pitchFamily="34" charset="0"/>
            </a:endParaRPr>
          </a:p>
        </p:txBody>
      </p:sp>
      <p:pic>
        <p:nvPicPr>
          <p:cNvPr id="4098" name="Picture 2" descr="\\172.20.1.31\Share_Between_Dept\Product_SC\Communications\Graphics\Products Image\Motives\LS2014\104MQ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410199" y="-12189619"/>
            <a:ext cx="5079365" cy="507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\\172.20.1.31\Share_Between_Dept\Product_SC\Communications\Graphics\Products Image\Motives\LS2014\101MQ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410199" y="-12189619"/>
            <a:ext cx="5079365" cy="507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04800" y="1736229"/>
            <a:ext cx="48006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zh-TW" altLang="en-US" sz="26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集塑造輪廓、打亮肌膚和遮瑕功能於一</a:t>
            </a:r>
            <a:r>
              <a:rPr lang="zh-TW" altLang="en-US" sz="26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身</a:t>
            </a:r>
            <a:endParaRPr lang="en-US" altLang="zh-TW" sz="2600" dirty="0" smtClean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zh-TW" altLang="en-US" sz="26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維他命與油分滋潤和修護肌膚，令肌膚外表柔滑</a:t>
            </a:r>
            <a:endParaRPr lang="en-US" sz="2600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pic>
        <p:nvPicPr>
          <p:cNvPr id="4102" name="Picture 6" descr="\\172.20.1.31\Share_Between_Dept\Product_SC\Communications\Graphics\Products Image\Motives\LS2014\Compressed Image\104MQ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427" y="4263064"/>
            <a:ext cx="1463373" cy="1463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\\172.20.1.31\Share_Between_Dept\Product_SC\Communications\Graphics\Products Image\Motives\LS2014\Compressed Image\101MQ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427" y="4191000"/>
            <a:ext cx="1463373" cy="1463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\\172.20.1.31\Share_Between_Dept\Product_SC\Communications\Graphics\Products Image\Motives\LS2014\Compressed Image\102MQ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33400"/>
            <a:ext cx="4390120" cy="439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\\172.20.1.31\Share_Between_Dept\Product_SC\Communications\Graphics\Products Image\Motives\LS2014\Compressed Image\103MQ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027" y="4495800"/>
            <a:ext cx="1463373" cy="1463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52400" y="6248400"/>
            <a:ext cx="4495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UC: $</a:t>
            </a:r>
            <a:r>
              <a:rPr lang="en-US" altLang="zh-TW" sz="2200" dirty="0" smtClean="0"/>
              <a:t>215.00</a:t>
            </a:r>
            <a:r>
              <a:rPr lang="en-US" sz="2200" dirty="0" smtClean="0"/>
              <a:t> </a:t>
            </a:r>
            <a:r>
              <a:rPr lang="en-US" altLang="zh-TW" sz="2200" dirty="0" smtClean="0"/>
              <a:t>|</a:t>
            </a:r>
            <a:r>
              <a:rPr lang="zh-TW" altLang="en-US" sz="2200" dirty="0" smtClean="0"/>
              <a:t> </a:t>
            </a:r>
            <a:r>
              <a:rPr lang="en-US" sz="2200" dirty="0" smtClean="0"/>
              <a:t>SR: $</a:t>
            </a:r>
            <a:r>
              <a:rPr lang="en-US" altLang="zh-TW" sz="2200" dirty="0" smtClean="0"/>
              <a:t>300.00</a:t>
            </a:r>
            <a:r>
              <a:rPr lang="en-US" sz="2200" dirty="0" smtClean="0"/>
              <a:t> </a:t>
            </a:r>
            <a:r>
              <a:rPr lang="en-US" altLang="zh-TW" sz="2200" dirty="0" smtClean="0"/>
              <a:t>|</a:t>
            </a:r>
            <a:r>
              <a:rPr lang="zh-TW" altLang="en-US" sz="2200" dirty="0" smtClean="0"/>
              <a:t> </a:t>
            </a:r>
            <a:r>
              <a:rPr lang="en-US" sz="2200" dirty="0" smtClean="0"/>
              <a:t>BV: 20</a:t>
            </a:r>
          </a:p>
        </p:txBody>
      </p:sp>
    </p:spTree>
    <p:extLst>
      <p:ext uri="{BB962C8B-B14F-4D97-AF65-F5344CB8AC3E}">
        <p14:creationId xmlns:p14="http://schemas.microsoft.com/office/powerpoint/2010/main" val="16270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otivesRainbowBackground_LARG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6600" y="6324631"/>
            <a:ext cx="1828762" cy="369276"/>
          </a:xfrm>
          <a:prstGeom prst="rect">
            <a:avLst/>
          </a:prstGeom>
        </p:spPr>
      </p:pic>
      <p:pic>
        <p:nvPicPr>
          <p:cNvPr id="6" name="Picture 5" descr="LipCrayons_Questi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698" y="1752600"/>
            <a:ext cx="4397391" cy="3352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6819" y="4876800"/>
            <a:ext cx="3634181" cy="914403"/>
          </a:xfrm>
        </p:spPr>
        <p:txBody>
          <a:bodyPr>
            <a:noAutofit/>
          </a:bodyPr>
          <a:lstStyle/>
          <a:p>
            <a:r>
              <a:rPr lang="zh-TW" altLang="en-US" sz="2600" dirty="0" smtClean="0">
                <a:latin typeface="華康儷中黑" panose="020B0509000000000000" pitchFamily="49" charset="-120"/>
                <a:ea typeface="華康儷中黑" panose="020B0509000000000000" pitchFamily="49" charset="-120"/>
                <a:cs typeface="Didot"/>
              </a:rPr>
              <a:t>持</a:t>
            </a:r>
            <a:r>
              <a:rPr lang="zh-TW" altLang="en-US" sz="2600" dirty="0">
                <a:latin typeface="華康儷中黑" panose="020B0509000000000000" pitchFamily="49" charset="-120"/>
                <a:ea typeface="華康儷中黑" panose="020B0509000000000000" pitchFamily="49" charset="-120"/>
                <a:cs typeface="Didot"/>
              </a:rPr>
              <a:t>久色澤唇線筆</a:t>
            </a:r>
            <a:r>
              <a:rPr lang="en-US" sz="2600" dirty="0" smtClean="0">
                <a:latin typeface="華康儷中黑" panose="020B0509000000000000" pitchFamily="49" charset="-120"/>
                <a:ea typeface="華康儷中黑" panose="020B0509000000000000" pitchFamily="49" charset="-120"/>
                <a:cs typeface="Didot"/>
              </a:rPr>
              <a:t/>
            </a:r>
            <a:br>
              <a:rPr lang="en-US" sz="2600" dirty="0" smtClean="0">
                <a:latin typeface="華康儷中黑" panose="020B0509000000000000" pitchFamily="49" charset="-120"/>
                <a:ea typeface="華康儷中黑" panose="020B0509000000000000" pitchFamily="49" charset="-120"/>
                <a:cs typeface="Didot"/>
              </a:rPr>
            </a:br>
            <a:r>
              <a:rPr lang="en-US" sz="2600" dirty="0" smtClean="0">
                <a:latin typeface="Candara" panose="020E0502030303020204" pitchFamily="34" charset="0"/>
                <a:cs typeface="Didot"/>
              </a:rPr>
              <a:t>Lip Crayon</a:t>
            </a:r>
            <a:endParaRPr lang="en-US" sz="2600" dirty="0">
              <a:latin typeface="Candara" panose="020E0502030303020204" pitchFamily="34" charset="0"/>
              <a:cs typeface="Didot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281219" y="1219200"/>
            <a:ext cx="3634181" cy="9144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600" dirty="0" smtClean="0">
                <a:latin typeface="Candara" panose="020E0502030303020204" pitchFamily="34" charset="0"/>
                <a:ea typeface="華康儷中黑" panose="020B0509000000000000" pitchFamily="49" charset="-120"/>
                <a:cs typeface="Didot"/>
              </a:rPr>
              <a:t>唇妝組合（</a:t>
            </a:r>
            <a:r>
              <a:rPr lang="en-US" altLang="zh-TW" sz="2600" dirty="0" smtClean="0">
                <a:latin typeface="Candara" panose="020E0502030303020204" pitchFamily="34" charset="0"/>
                <a:ea typeface="華康儷中黑" panose="020B0509000000000000" pitchFamily="49" charset="-120"/>
                <a:cs typeface="Didot"/>
              </a:rPr>
              <a:t>9</a:t>
            </a:r>
            <a:r>
              <a:rPr lang="zh-TW" altLang="en-US" sz="2600" dirty="0" smtClean="0">
                <a:latin typeface="Candara" panose="020E0502030303020204" pitchFamily="34" charset="0"/>
                <a:ea typeface="華康儷中黑" panose="020B0509000000000000" pitchFamily="49" charset="-120"/>
                <a:cs typeface="Didot"/>
              </a:rPr>
              <a:t>種顏色）</a:t>
            </a:r>
            <a:r>
              <a:rPr lang="en-US" sz="2600" dirty="0" smtClean="0">
                <a:latin typeface="Candara" panose="020E0502030303020204" pitchFamily="34" charset="0"/>
                <a:cs typeface="Didot"/>
              </a:rPr>
              <a:t/>
            </a:r>
            <a:br>
              <a:rPr lang="en-US" sz="2600" dirty="0" smtClean="0">
                <a:latin typeface="Candara" panose="020E0502030303020204" pitchFamily="34" charset="0"/>
                <a:cs typeface="Didot"/>
              </a:rPr>
            </a:br>
            <a:r>
              <a:rPr lang="en-US" sz="2600" dirty="0" smtClean="0">
                <a:latin typeface="Candara" panose="020E0502030303020204" pitchFamily="34" charset="0"/>
                <a:cs typeface="Didot"/>
              </a:rPr>
              <a:t>Essential Lip Kit (9 colors)</a:t>
            </a:r>
            <a:endParaRPr lang="en-US" sz="2600" dirty="0">
              <a:latin typeface="Candara" panose="020E0502030303020204" pitchFamily="34" charset="0"/>
              <a:cs typeface="Dido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04800" y="304804"/>
            <a:ext cx="7268362" cy="1066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5300" dirty="0">
                <a:latin typeface="Candara" panose="020E0502030303020204" pitchFamily="34" charset="0"/>
                <a:ea typeface="華康儷中黑" panose="020B0509000000000000" pitchFamily="49" charset="-120"/>
                <a:cs typeface="Didot"/>
              </a:rPr>
              <a:t>唇部系</a:t>
            </a:r>
            <a:r>
              <a:rPr lang="zh-TW" altLang="en-US" sz="5300" dirty="0" smtClean="0">
                <a:latin typeface="Candara" panose="020E0502030303020204" pitchFamily="34" charset="0"/>
                <a:ea typeface="華康儷中黑" panose="020B0509000000000000" pitchFamily="49" charset="-120"/>
                <a:cs typeface="Didot"/>
              </a:rPr>
              <a:t>列</a:t>
            </a:r>
            <a:r>
              <a:rPr lang="en-US" dirty="0" smtClean="0">
                <a:latin typeface="Candara" panose="020E0502030303020204" pitchFamily="34" charset="0"/>
                <a:cs typeface="Didot"/>
              </a:rPr>
              <a:t/>
            </a:r>
            <a:br>
              <a:rPr lang="en-US" dirty="0" smtClean="0">
                <a:latin typeface="Candara" panose="020E0502030303020204" pitchFamily="34" charset="0"/>
                <a:cs typeface="Didot"/>
              </a:rPr>
            </a:br>
            <a:r>
              <a:rPr lang="en-US" sz="5100" dirty="0" smtClean="0">
                <a:latin typeface="Candara" panose="020E0502030303020204" pitchFamily="34" charset="0"/>
                <a:cs typeface="Didot"/>
              </a:rPr>
              <a:t>Lip Products</a:t>
            </a:r>
            <a:endParaRPr lang="en-US" sz="5100" dirty="0">
              <a:latin typeface="Candara" panose="020E0502030303020204" pitchFamily="34" charset="0"/>
              <a:cs typeface="Didot"/>
            </a:endParaRPr>
          </a:p>
        </p:txBody>
      </p:sp>
      <p:pic>
        <p:nvPicPr>
          <p:cNvPr id="5122" name="Picture 2" descr="\\172.20.1.31\Share_Between_Dept\Product_SC\Communications\Graphics\Products Image\Motives\LS2014\Compressed Image\80MLP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9" t="28640" r="25374" b="15537"/>
          <a:stretch/>
        </p:blipFill>
        <p:spPr bwMode="auto">
          <a:xfrm>
            <a:off x="5539562" y="2133602"/>
            <a:ext cx="3019647" cy="3267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38200" y="5770605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UC: $</a:t>
            </a:r>
            <a:r>
              <a:rPr lang="en-US" altLang="zh-TW" dirty="0" smtClean="0"/>
              <a:t>109.00</a:t>
            </a:r>
            <a:r>
              <a:rPr lang="en-US" dirty="0" smtClean="0"/>
              <a:t> </a:t>
            </a:r>
            <a:r>
              <a:rPr lang="en-US" altLang="zh-TW" dirty="0" smtClean="0"/>
              <a:t>|</a:t>
            </a:r>
            <a:r>
              <a:rPr lang="zh-TW" altLang="en-US" dirty="0" smtClean="0"/>
              <a:t> </a:t>
            </a:r>
            <a:r>
              <a:rPr lang="en-US" dirty="0" smtClean="0"/>
              <a:t>SR: $</a:t>
            </a:r>
            <a:r>
              <a:rPr lang="en-US" altLang="zh-TW" dirty="0" smtClean="0"/>
              <a:t>153.00</a:t>
            </a:r>
            <a:r>
              <a:rPr lang="en-US" dirty="0" smtClean="0"/>
              <a:t> </a:t>
            </a:r>
            <a:r>
              <a:rPr lang="en-US" altLang="zh-TW" dirty="0" smtClean="0"/>
              <a:t>|</a:t>
            </a:r>
            <a:r>
              <a:rPr lang="zh-TW" altLang="en-US" dirty="0" smtClean="0"/>
              <a:t> </a:t>
            </a:r>
            <a:r>
              <a:rPr lang="en-US" dirty="0" smtClean="0"/>
              <a:t>BV: 8.5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10200" y="5401273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UC: $</a:t>
            </a:r>
            <a:r>
              <a:rPr lang="en-US" altLang="zh-TW" dirty="0" smtClean="0"/>
              <a:t>213.00</a:t>
            </a:r>
            <a:r>
              <a:rPr lang="en-US" dirty="0" smtClean="0"/>
              <a:t> </a:t>
            </a:r>
            <a:r>
              <a:rPr lang="en-US" altLang="zh-TW" dirty="0" smtClean="0"/>
              <a:t>|</a:t>
            </a:r>
            <a:r>
              <a:rPr lang="zh-TW" altLang="en-US" dirty="0" smtClean="0"/>
              <a:t> </a:t>
            </a:r>
            <a:r>
              <a:rPr lang="en-US" dirty="0" smtClean="0"/>
              <a:t>SR: $</a:t>
            </a:r>
            <a:r>
              <a:rPr lang="en-US" altLang="zh-TW" dirty="0" smtClean="0"/>
              <a:t>300.00</a:t>
            </a:r>
            <a:r>
              <a:rPr lang="en-US" dirty="0" smtClean="0"/>
              <a:t> </a:t>
            </a:r>
            <a:r>
              <a:rPr lang="en-US" altLang="zh-TW" dirty="0" smtClean="0"/>
              <a:t>|</a:t>
            </a:r>
            <a:r>
              <a:rPr lang="zh-TW" altLang="en-US" dirty="0" smtClean="0"/>
              <a:t> </a:t>
            </a:r>
            <a:r>
              <a:rPr lang="en-US" dirty="0" smtClean="0"/>
              <a:t>BV: 20</a:t>
            </a:r>
          </a:p>
        </p:txBody>
      </p:sp>
    </p:spTree>
    <p:extLst>
      <p:ext uri="{BB962C8B-B14F-4D97-AF65-F5344CB8AC3E}">
        <p14:creationId xmlns:p14="http://schemas.microsoft.com/office/powerpoint/2010/main" val="230313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otivesRainbowBackground_LARG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596" y="196848"/>
            <a:ext cx="8458219" cy="1250952"/>
          </a:xfrm>
        </p:spPr>
        <p:txBody>
          <a:bodyPr>
            <a:normAutofit fontScale="90000"/>
          </a:bodyPr>
          <a:lstStyle/>
          <a:p>
            <a:pPr algn="l"/>
            <a:r>
              <a:rPr lang="zh-TW" altLang="en-US" dirty="0">
                <a:latin typeface="Candara" panose="020E0502030303020204" pitchFamily="34" charset="0"/>
                <a:ea typeface="華康儷中黑" panose="020B0509000000000000" pitchFamily="49" charset="-120"/>
                <a:cs typeface="Didot"/>
              </a:rPr>
              <a:t>全效化妝</a:t>
            </a:r>
            <a:r>
              <a:rPr lang="zh-TW" altLang="en-US" dirty="0" smtClean="0">
                <a:latin typeface="Candara" panose="020E0502030303020204" pitchFamily="34" charset="0"/>
                <a:ea typeface="華康儷中黑" panose="020B0509000000000000" pitchFamily="49" charset="-120"/>
                <a:cs typeface="Didot"/>
              </a:rPr>
              <a:t>綿</a:t>
            </a:r>
            <a:r>
              <a:rPr lang="en-US" altLang="zh-TW" dirty="0" smtClean="0">
                <a:latin typeface="Candara" panose="020E0502030303020204" pitchFamily="34" charset="0"/>
                <a:ea typeface="華康儷中黑" panose="020B0509000000000000" pitchFamily="49" charset="-120"/>
                <a:cs typeface="Didot"/>
              </a:rPr>
              <a:t/>
            </a:r>
            <a:br>
              <a:rPr lang="en-US" altLang="zh-TW" dirty="0" smtClean="0">
                <a:latin typeface="Candara" panose="020E0502030303020204" pitchFamily="34" charset="0"/>
                <a:ea typeface="華康儷中黑" panose="020B0509000000000000" pitchFamily="49" charset="-120"/>
                <a:cs typeface="Didot"/>
              </a:rPr>
            </a:br>
            <a:r>
              <a:rPr lang="en-US" sz="4200" dirty="0" smtClean="0">
                <a:latin typeface="Candara" panose="020E0502030303020204" pitchFamily="34" charset="0"/>
                <a:ea typeface="華康儷中黑" panose="020B0509000000000000" pitchFamily="49" charset="-120"/>
                <a:cs typeface="Didot"/>
              </a:rPr>
              <a:t>Dual Blending Sponge</a:t>
            </a:r>
            <a:endParaRPr lang="en-US" sz="4200" dirty="0">
              <a:latin typeface="Candara" panose="020E0502030303020204" pitchFamily="34" charset="0"/>
              <a:ea typeface="華康儷中黑" panose="020B0509000000000000" pitchFamily="49" charset="-120"/>
              <a:cs typeface="Didot"/>
            </a:endParaRPr>
          </a:p>
        </p:txBody>
      </p:sp>
      <p:pic>
        <p:nvPicPr>
          <p:cNvPr id="4" name="Picture 3" descr="BlendingSponge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600" y="1364663"/>
            <a:ext cx="3554894" cy="45789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6600" y="6324631"/>
            <a:ext cx="1828762" cy="3692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1752600"/>
            <a:ext cx="50292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600" dirty="0" smtClean="0">
                <a:latin typeface="Candara" panose="020E0502030303020204" pitchFamily="34" charset="0"/>
                <a:ea typeface="華康儷中黑" panose="020B0509000000000000" pitchFamily="49" charset="-120"/>
              </a:rPr>
              <a:t>獨</a:t>
            </a:r>
            <a:r>
              <a:rPr lang="zh-TW" altLang="en-US" sz="2600" dirty="0">
                <a:latin typeface="Candara" panose="020E0502030303020204" pitchFamily="34" charset="0"/>
                <a:ea typeface="華康儷中黑" panose="020B0509000000000000" pitchFamily="49" charset="-120"/>
              </a:rPr>
              <a:t>特的水滴設</a:t>
            </a:r>
            <a:r>
              <a:rPr lang="zh-TW" altLang="en-US" sz="2600" dirty="0" smtClean="0">
                <a:latin typeface="Candara" panose="020E0502030303020204" pitchFamily="34" charset="0"/>
                <a:ea typeface="華康儷中黑" panose="020B0509000000000000" pitchFamily="49" charset="-120"/>
              </a:rPr>
              <a:t>計</a:t>
            </a:r>
            <a:endParaRPr lang="en-US" altLang="zh-TW" sz="2600" dirty="0" smtClean="0">
              <a:latin typeface="Candara" panose="020E0502030303020204" pitchFamily="34" charset="0"/>
              <a:ea typeface="華康儷中黑" panose="020B0509000000000000" pitchFamily="49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600" dirty="0" smtClean="0">
                <a:latin typeface="Candara" panose="020E0502030303020204" pitchFamily="34" charset="0"/>
                <a:ea typeface="華康儷中黑" panose="020B0509000000000000" pitchFamily="49" charset="-120"/>
              </a:rPr>
              <a:t>不</a:t>
            </a:r>
            <a:r>
              <a:rPr lang="zh-TW" altLang="en-US" sz="2600" dirty="0">
                <a:latin typeface="Candara" panose="020E0502030303020204" pitchFamily="34" charset="0"/>
                <a:ea typeface="華康儷中黑" panose="020B0509000000000000" pitchFamily="49" charset="-120"/>
              </a:rPr>
              <a:t>會過量沾取產品，只需少量產品已能塑造無瑕妝容</a:t>
            </a:r>
            <a:endParaRPr lang="en-US" sz="2600" dirty="0">
              <a:latin typeface="Candara" panose="020E0502030303020204" pitchFamily="34" charset="0"/>
              <a:ea typeface="華康儷中黑" panose="020B0509000000000000" pitchFamily="49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600" dirty="0" smtClean="0">
                <a:latin typeface="Candara" panose="020E0502030303020204" pitchFamily="34" charset="0"/>
                <a:ea typeface="華康儷中黑" panose="020B0509000000000000" pitchFamily="49" charset="-120"/>
              </a:rPr>
              <a:t>乾</a:t>
            </a:r>
            <a:r>
              <a:rPr lang="zh-TW" altLang="en-US" sz="2600" dirty="0">
                <a:latin typeface="Candara" panose="020E0502030303020204" pitchFamily="34" charset="0"/>
                <a:ea typeface="華康儷中黑" panose="020B0509000000000000" pitchFamily="49" charset="-120"/>
              </a:rPr>
              <a:t>濕兩用，適用於任何質地的化妝品</a:t>
            </a:r>
            <a:endParaRPr lang="en-US" sz="2600" dirty="0">
              <a:latin typeface="Candara" panose="020E0502030303020204" pitchFamily="34" charset="0"/>
              <a:ea typeface="華康儷中黑" panose="020B0509000000000000" pitchFamily="49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>
              <a:latin typeface="Candara" panose="020E0502030303020204" pitchFamily="34" charset="0"/>
              <a:ea typeface="華康儷中黑" panose="020B0509000000000000" pitchFamily="49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3863876"/>
            <a:ext cx="4876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ndara" panose="020E0502030303020204" pitchFamily="34" charset="0"/>
                <a:ea typeface="華康儷中黑" panose="020B0509000000000000" pitchFamily="49" charset="-120"/>
              </a:rPr>
              <a:t>Unique </a:t>
            </a:r>
            <a:r>
              <a:rPr lang="en-US" sz="2400" dirty="0">
                <a:latin typeface="Candara" panose="020E0502030303020204" pitchFamily="34" charset="0"/>
                <a:ea typeface="華康儷中黑" panose="020B0509000000000000" pitchFamily="49" charset="-120"/>
              </a:rPr>
              <a:t>curved shape </a:t>
            </a:r>
            <a:endParaRPr lang="en-US" sz="2400" dirty="0" smtClean="0">
              <a:latin typeface="Candara" panose="020E0502030303020204" pitchFamily="34" charset="0"/>
              <a:ea typeface="華康儷中黑" panose="020B0509000000000000" pitchFamily="49" charset="-12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ndara" panose="020E0502030303020204" pitchFamily="34" charset="0"/>
                <a:ea typeface="華康儷中黑" panose="020B0509000000000000" pitchFamily="49" charset="-120"/>
              </a:rPr>
              <a:t>Absorbs </a:t>
            </a:r>
            <a:r>
              <a:rPr lang="en-US" sz="2400" dirty="0">
                <a:latin typeface="Candara" panose="020E0502030303020204" pitchFamily="34" charset="0"/>
                <a:ea typeface="華康儷中黑" panose="020B0509000000000000" pitchFamily="49" charset="-120"/>
              </a:rPr>
              <a:t>less product for a more even coverage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ndara" panose="020E0502030303020204" pitchFamily="34" charset="0"/>
                <a:ea typeface="華康儷中黑" panose="020B0509000000000000" pitchFamily="49" charset="-120"/>
              </a:rPr>
              <a:t>Can </a:t>
            </a:r>
            <a:r>
              <a:rPr lang="en-US" sz="2400" dirty="0">
                <a:latin typeface="Candara" panose="020E0502030303020204" pitchFamily="34" charset="0"/>
                <a:ea typeface="華康儷中黑" panose="020B0509000000000000" pitchFamily="49" charset="-120"/>
              </a:rPr>
              <a:t>be used wet or dry in all makeup formulations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atin typeface="Candara" panose="020E0502030303020204" pitchFamily="34" charset="0"/>
              <a:ea typeface="華康儷中黑" panose="020B0509000000000000" pitchFamily="49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6324575"/>
            <a:ext cx="4343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UC: $</a:t>
            </a:r>
            <a:r>
              <a:rPr lang="en-US" altLang="zh-TW" sz="2200" dirty="0" smtClean="0"/>
              <a:t>85.00</a:t>
            </a:r>
            <a:r>
              <a:rPr lang="en-US" sz="2200" dirty="0" smtClean="0"/>
              <a:t> </a:t>
            </a:r>
            <a:r>
              <a:rPr lang="en-US" altLang="zh-TW" sz="2200" dirty="0" smtClean="0"/>
              <a:t>|</a:t>
            </a:r>
            <a:r>
              <a:rPr lang="zh-TW" altLang="en-US" sz="2200" dirty="0" smtClean="0"/>
              <a:t> </a:t>
            </a:r>
            <a:r>
              <a:rPr lang="en-US" sz="2200" dirty="0" smtClean="0"/>
              <a:t>SR: $</a:t>
            </a:r>
            <a:r>
              <a:rPr lang="en-US" altLang="zh-TW" sz="2200" dirty="0" smtClean="0"/>
              <a:t>119.00</a:t>
            </a:r>
            <a:r>
              <a:rPr lang="en-US" sz="2200" dirty="0" smtClean="0"/>
              <a:t> </a:t>
            </a:r>
            <a:r>
              <a:rPr lang="en-US" altLang="zh-TW" sz="2200" dirty="0" smtClean="0"/>
              <a:t>|</a:t>
            </a:r>
            <a:r>
              <a:rPr lang="zh-TW" altLang="en-US" sz="2200" dirty="0" smtClean="0"/>
              <a:t> </a:t>
            </a:r>
            <a:r>
              <a:rPr lang="en-US" sz="2200" dirty="0" smtClean="0"/>
              <a:t>BV: 7</a:t>
            </a:r>
          </a:p>
        </p:txBody>
      </p:sp>
    </p:spTree>
    <p:extLst>
      <p:ext uri="{BB962C8B-B14F-4D97-AF65-F5344CB8AC3E}">
        <p14:creationId xmlns:p14="http://schemas.microsoft.com/office/powerpoint/2010/main" val="304297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otivesRainbowBackground_LARG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6600" y="164124"/>
            <a:ext cx="1828762" cy="3692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225056" y="2506902"/>
            <a:ext cx="3534562" cy="914403"/>
          </a:xfrm>
        </p:spPr>
        <p:txBody>
          <a:bodyPr>
            <a:normAutofit/>
          </a:bodyPr>
          <a:lstStyle/>
          <a:p>
            <a:r>
              <a:rPr lang="zh-TW" altLang="en-US" sz="2000" dirty="0" smtClean="0">
                <a:latin typeface="華康儷中黑" panose="020B0509000000000000" pitchFamily="49" charset="-120"/>
                <a:ea typeface="華康儷中黑" panose="020B0509000000000000" pitchFamily="49" charset="-120"/>
                <a:cs typeface="Didot"/>
              </a:rPr>
              <a:t>斜</a:t>
            </a:r>
            <a:r>
              <a:rPr lang="zh-TW" altLang="en-US" sz="2000" dirty="0">
                <a:latin typeface="華康儷中黑" panose="020B0509000000000000" pitchFamily="49" charset="-120"/>
                <a:ea typeface="華康儷中黑" panose="020B0509000000000000" pitchFamily="49" charset="-120"/>
                <a:cs typeface="Didot"/>
              </a:rPr>
              <a:t>角眼線</a:t>
            </a:r>
            <a:r>
              <a:rPr lang="zh-TW" altLang="en-US" sz="2000" dirty="0" smtClean="0">
                <a:latin typeface="華康儷中黑" panose="020B0509000000000000" pitchFamily="49" charset="-120"/>
                <a:ea typeface="華康儷中黑" panose="020B0509000000000000" pitchFamily="49" charset="-120"/>
                <a:cs typeface="Didot"/>
              </a:rPr>
              <a:t>掃</a:t>
            </a:r>
            <a:r>
              <a:rPr lang="en-US" altLang="zh-TW" sz="2000" dirty="0" smtClean="0">
                <a:latin typeface="華康儷中黑" panose="020B0509000000000000" pitchFamily="49" charset="-120"/>
                <a:ea typeface="華康儷中黑" panose="020B0509000000000000" pitchFamily="49" charset="-120"/>
                <a:cs typeface="Didot"/>
              </a:rPr>
              <a:t/>
            </a:r>
            <a:br>
              <a:rPr lang="en-US" altLang="zh-TW" sz="2000" dirty="0" smtClean="0">
                <a:latin typeface="華康儷中黑" panose="020B0509000000000000" pitchFamily="49" charset="-120"/>
                <a:ea typeface="華康儷中黑" panose="020B0509000000000000" pitchFamily="49" charset="-120"/>
                <a:cs typeface="Didot"/>
              </a:rPr>
            </a:br>
            <a:r>
              <a:rPr lang="en-US" sz="1800" dirty="0" smtClean="0">
                <a:latin typeface="Candara" panose="020E0502030303020204" pitchFamily="34" charset="0"/>
                <a:cs typeface="Didot"/>
              </a:rPr>
              <a:t>Shadow Angled Eyeliner Brush</a:t>
            </a:r>
            <a:endParaRPr lang="en-US" sz="1800" dirty="0">
              <a:latin typeface="Candara" panose="020E0502030303020204" pitchFamily="34" charset="0"/>
              <a:cs typeface="Didot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813457" y="2514597"/>
            <a:ext cx="3663543" cy="9144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000" dirty="0" smtClean="0">
                <a:latin typeface="華康儷中黑" panose="020B0509000000000000" pitchFamily="49" charset="-120"/>
                <a:ea typeface="華康儷中黑" panose="020B0509000000000000" pitchFamily="49" charset="-120"/>
                <a:cs typeface="Didot"/>
              </a:rPr>
              <a:t>極</a:t>
            </a:r>
            <a:r>
              <a:rPr lang="zh-TW" altLang="en-US" sz="2000" dirty="0">
                <a:latin typeface="華康儷中黑" panose="020B0509000000000000" pitchFamily="49" charset="-120"/>
                <a:ea typeface="華康儷中黑" panose="020B0509000000000000" pitchFamily="49" charset="-120"/>
                <a:cs typeface="Didot"/>
              </a:rPr>
              <a:t>緻眼影掃</a:t>
            </a:r>
            <a:r>
              <a:rPr lang="en-US" altLang="zh-TW" sz="2000" dirty="0" smtClean="0">
                <a:latin typeface="華康儷中黑" panose="020B0509000000000000" pitchFamily="49" charset="-120"/>
                <a:ea typeface="華康儷中黑" panose="020B0509000000000000" pitchFamily="49" charset="-120"/>
                <a:cs typeface="Didot"/>
              </a:rPr>
              <a:t/>
            </a:r>
            <a:br>
              <a:rPr lang="en-US" altLang="zh-TW" sz="2000" dirty="0" smtClean="0">
                <a:latin typeface="華康儷中黑" panose="020B0509000000000000" pitchFamily="49" charset="-120"/>
                <a:ea typeface="華康儷中黑" panose="020B0509000000000000" pitchFamily="49" charset="-120"/>
                <a:cs typeface="Didot"/>
              </a:rPr>
            </a:br>
            <a:r>
              <a:rPr lang="en-US" sz="1800" dirty="0" smtClean="0">
                <a:latin typeface="Candara" panose="020E0502030303020204" pitchFamily="34" charset="0"/>
                <a:cs typeface="Didot"/>
              </a:rPr>
              <a:t>Makeup Detailing Brush</a:t>
            </a:r>
            <a:endParaRPr lang="en-US" sz="1800" dirty="0">
              <a:latin typeface="Candara" panose="020E0502030303020204" pitchFamily="34" charset="0"/>
              <a:cs typeface="Dido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486400" y="2398752"/>
            <a:ext cx="4267181" cy="9144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000" dirty="0" smtClean="0">
                <a:latin typeface="華康儷中黑" panose="020B0509000000000000" pitchFamily="49" charset="-120"/>
                <a:ea typeface="華康儷中黑" panose="020B0509000000000000" pitchFamily="49" charset="-120"/>
                <a:cs typeface="Didot"/>
              </a:rPr>
              <a:t>申</a:t>
            </a:r>
            <a:r>
              <a:rPr lang="zh-TW" altLang="en-US" sz="2000" dirty="0">
                <a:latin typeface="華康儷中黑" panose="020B0509000000000000" pitchFamily="49" charset="-120"/>
                <a:ea typeface="華康儷中黑" panose="020B0509000000000000" pitchFamily="49" charset="-120"/>
                <a:cs typeface="Didot"/>
              </a:rPr>
              <a:t>縮兩用眼部及唇掃</a:t>
            </a:r>
            <a:r>
              <a:rPr lang="en-US" altLang="zh-TW" sz="2000" dirty="0" smtClean="0">
                <a:latin typeface="華康儷中黑" panose="020B0509000000000000" pitchFamily="49" charset="-120"/>
                <a:ea typeface="華康儷中黑" panose="020B0509000000000000" pitchFamily="49" charset="-120"/>
                <a:cs typeface="Didot"/>
              </a:rPr>
              <a:t/>
            </a:r>
            <a:br>
              <a:rPr lang="en-US" altLang="zh-TW" sz="2000" dirty="0" smtClean="0">
                <a:latin typeface="華康儷中黑" panose="020B0509000000000000" pitchFamily="49" charset="-120"/>
                <a:ea typeface="華康儷中黑" panose="020B0509000000000000" pitchFamily="49" charset="-120"/>
                <a:cs typeface="Didot"/>
              </a:rPr>
            </a:br>
            <a:r>
              <a:rPr lang="en-US" sz="1800" dirty="0" smtClean="0">
                <a:latin typeface="Candara" panose="020E0502030303020204" pitchFamily="34" charset="0"/>
                <a:cs typeface="Didot"/>
              </a:rPr>
              <a:t>Makeup Retractable Lip </a:t>
            </a:r>
          </a:p>
          <a:p>
            <a:r>
              <a:rPr lang="en-US" sz="1800" dirty="0" smtClean="0">
                <a:latin typeface="Candara" panose="020E0502030303020204" pitchFamily="34" charset="0"/>
                <a:cs typeface="Didot"/>
              </a:rPr>
              <a:t>&amp; Eye Brush</a:t>
            </a:r>
            <a:endParaRPr lang="en-US" sz="1800" dirty="0">
              <a:latin typeface="Candara" panose="020E0502030303020204" pitchFamily="34" charset="0"/>
              <a:cs typeface="Dido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228600" y="5257797"/>
            <a:ext cx="3763162" cy="9144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000" dirty="0" smtClean="0">
                <a:latin typeface="華康儷中黑" panose="020B0509000000000000" pitchFamily="49" charset="-120"/>
                <a:ea typeface="華康儷中黑" panose="020B0509000000000000" pitchFamily="49" charset="-120"/>
                <a:cs typeface="Didot"/>
              </a:rPr>
              <a:t>面</a:t>
            </a:r>
            <a:r>
              <a:rPr lang="zh-TW" altLang="en-US" sz="2000" dirty="0">
                <a:latin typeface="華康儷中黑" panose="020B0509000000000000" pitchFamily="49" charset="-120"/>
                <a:ea typeface="華康儷中黑" panose="020B0509000000000000" pitchFamily="49" charset="-120"/>
                <a:cs typeface="Didot"/>
              </a:rPr>
              <a:t>部輪廓掃</a:t>
            </a:r>
            <a:r>
              <a:rPr lang="en-US" altLang="zh-TW" sz="2000" dirty="0" smtClean="0">
                <a:latin typeface="華康儷中黑" panose="020B0509000000000000" pitchFamily="49" charset="-120"/>
                <a:ea typeface="華康儷中黑" panose="020B0509000000000000" pitchFamily="49" charset="-120"/>
                <a:cs typeface="Didot"/>
              </a:rPr>
              <a:t/>
            </a:r>
            <a:br>
              <a:rPr lang="en-US" altLang="zh-TW" sz="2000" dirty="0" smtClean="0">
                <a:latin typeface="華康儷中黑" panose="020B0509000000000000" pitchFamily="49" charset="-120"/>
                <a:ea typeface="華康儷中黑" panose="020B0509000000000000" pitchFamily="49" charset="-120"/>
                <a:cs typeface="Didot"/>
              </a:rPr>
            </a:br>
            <a:r>
              <a:rPr lang="en-US" sz="1800" dirty="0" smtClean="0">
                <a:latin typeface="Candara" panose="020E0502030303020204" pitchFamily="34" charset="0"/>
                <a:cs typeface="Didot"/>
              </a:rPr>
              <a:t>Makeup Cheek Contour Brush</a:t>
            </a:r>
            <a:endParaRPr lang="en-US" sz="1800" dirty="0">
              <a:latin typeface="Candara" panose="020E0502030303020204" pitchFamily="34" charset="0"/>
              <a:cs typeface="Dido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04800" y="152400"/>
            <a:ext cx="9220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dirty="0">
                <a:latin typeface="Candara" panose="020E0502030303020204" pitchFamily="34" charset="0"/>
                <a:ea typeface="華康儷中黑" panose="020B0509000000000000" pitchFamily="49" charset="-120"/>
                <a:cs typeface="Didot"/>
              </a:rPr>
              <a:t>工</a:t>
            </a:r>
            <a:r>
              <a:rPr lang="zh-TW" altLang="en-US" dirty="0" smtClean="0">
                <a:latin typeface="Candara" panose="020E0502030303020204" pitchFamily="34" charset="0"/>
                <a:ea typeface="華康儷中黑" panose="020B0509000000000000" pitchFamily="49" charset="-120"/>
                <a:cs typeface="Didot"/>
              </a:rPr>
              <a:t>具</a:t>
            </a:r>
            <a:r>
              <a:rPr lang="en-US" dirty="0" smtClean="0">
                <a:latin typeface="Candara" panose="020E0502030303020204" pitchFamily="34" charset="0"/>
                <a:cs typeface="Didot"/>
              </a:rPr>
              <a:t/>
            </a:r>
            <a:br>
              <a:rPr lang="en-US" dirty="0" smtClean="0">
                <a:latin typeface="Candara" panose="020E0502030303020204" pitchFamily="34" charset="0"/>
                <a:cs typeface="Didot"/>
              </a:rPr>
            </a:br>
            <a:r>
              <a:rPr lang="en-US" sz="4200" dirty="0" smtClean="0">
                <a:latin typeface="Candara" panose="020E0502030303020204" pitchFamily="34" charset="0"/>
                <a:cs typeface="Didot"/>
              </a:rPr>
              <a:t>Tools</a:t>
            </a:r>
            <a:endParaRPr lang="en-US" sz="4200" dirty="0">
              <a:latin typeface="Candara" panose="020E0502030303020204" pitchFamily="34" charset="0"/>
              <a:cs typeface="Didot"/>
            </a:endParaRPr>
          </a:p>
        </p:txBody>
      </p:sp>
      <p:pic>
        <p:nvPicPr>
          <p:cNvPr id="6147" name="Picture 3" descr="\\172.20.1.31\Share_Between_Dept\Product_SC\Communications\Graphics\Products Image\Motives\LS2014\Compressed Image\34MBR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7" r="38784"/>
          <a:stretch/>
        </p:blipFill>
        <p:spPr bwMode="auto">
          <a:xfrm rot="3273221">
            <a:off x="1076446" y="394395"/>
            <a:ext cx="793705" cy="2926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\\172.20.1.31\Share_Between_Dept\Product_SC\Communications\Graphics\Products Image\Motives\LS2014\Compressed Image\37MBR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4" r="36387"/>
          <a:stretch/>
        </p:blipFill>
        <p:spPr bwMode="auto">
          <a:xfrm rot="3255745">
            <a:off x="4144984" y="542524"/>
            <a:ext cx="771169" cy="2926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\\172.20.1.31\Share_Between_Dept\Product_SC\Communications\Graphics\Products Image\Motives\LS2014\Compressed Image\44MBR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72" r="36958"/>
          <a:stretch/>
        </p:blipFill>
        <p:spPr bwMode="auto">
          <a:xfrm rot="5400000">
            <a:off x="7333199" y="667801"/>
            <a:ext cx="757149" cy="2926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2795981" y="5257797"/>
            <a:ext cx="3681019" cy="9144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000" dirty="0" smtClean="0">
                <a:latin typeface="華康儷中黑" panose="020B0509000000000000" pitchFamily="49" charset="-120"/>
                <a:ea typeface="華康儷中黑" panose="020B0509000000000000" pitchFamily="49" charset="-120"/>
                <a:cs typeface="Didot"/>
              </a:rPr>
              <a:t>彩妝盒</a:t>
            </a:r>
            <a:r>
              <a:rPr lang="en-US" altLang="zh-TW" sz="2000" dirty="0" smtClean="0">
                <a:latin typeface="華康儷中黑" panose="020B0509000000000000" pitchFamily="49" charset="-120"/>
                <a:ea typeface="華康儷中黑" panose="020B0509000000000000" pitchFamily="49" charset="-120"/>
                <a:cs typeface="Didot"/>
              </a:rPr>
              <a:t/>
            </a:r>
            <a:br>
              <a:rPr lang="en-US" altLang="zh-TW" sz="2000" dirty="0" smtClean="0">
                <a:latin typeface="華康儷中黑" panose="020B0509000000000000" pitchFamily="49" charset="-120"/>
                <a:ea typeface="華康儷中黑" panose="020B0509000000000000" pitchFamily="49" charset="-120"/>
                <a:cs typeface="Didot"/>
              </a:rPr>
            </a:br>
            <a:r>
              <a:rPr lang="en-US" sz="1800" dirty="0" smtClean="0">
                <a:latin typeface="Candara" panose="020E0502030303020204" pitchFamily="34" charset="0"/>
                <a:cs typeface="Didot"/>
              </a:rPr>
              <a:t>Shadow Box</a:t>
            </a:r>
            <a:endParaRPr lang="en-US" sz="1800" dirty="0">
              <a:latin typeface="Candara" panose="020E0502030303020204" pitchFamily="34" charset="0"/>
              <a:cs typeface="Didot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5767781" y="5257797"/>
            <a:ext cx="3681019" cy="9144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000" dirty="0" smtClean="0">
                <a:latin typeface="華康儷中黑" panose="020B0509000000000000" pitchFamily="49" charset="-120"/>
                <a:ea typeface="華康儷中黑" panose="020B0509000000000000" pitchFamily="49" charset="-120"/>
                <a:cs typeface="Didot"/>
              </a:rPr>
              <a:t>彩</a:t>
            </a:r>
            <a:r>
              <a:rPr lang="zh-TW" altLang="en-US" sz="2000" dirty="0">
                <a:latin typeface="華康儷中黑" panose="020B0509000000000000" pitchFamily="49" charset="-120"/>
                <a:ea typeface="華康儷中黑" panose="020B0509000000000000" pitchFamily="49" charset="-120"/>
                <a:cs typeface="Didot"/>
              </a:rPr>
              <a:t>妝鏡</a:t>
            </a:r>
            <a:r>
              <a:rPr lang="en-US" altLang="zh-TW" sz="2000" dirty="0" smtClean="0">
                <a:latin typeface="華康儷中黑" panose="020B0509000000000000" pitchFamily="49" charset="-120"/>
                <a:ea typeface="華康儷中黑" panose="020B0509000000000000" pitchFamily="49" charset="-120"/>
                <a:cs typeface="Didot"/>
              </a:rPr>
              <a:t/>
            </a:r>
            <a:br>
              <a:rPr lang="en-US" altLang="zh-TW" sz="2000" dirty="0" smtClean="0">
                <a:latin typeface="華康儷中黑" panose="020B0509000000000000" pitchFamily="49" charset="-120"/>
                <a:ea typeface="華康儷中黑" panose="020B0509000000000000" pitchFamily="49" charset="-120"/>
                <a:cs typeface="Didot"/>
              </a:rPr>
            </a:br>
            <a:r>
              <a:rPr lang="en-US" sz="1800" dirty="0" smtClean="0">
                <a:latin typeface="Candara" panose="020E0502030303020204" pitchFamily="34" charset="0"/>
                <a:cs typeface="Didot"/>
              </a:rPr>
              <a:t>Makeup Mirror</a:t>
            </a:r>
            <a:endParaRPr lang="en-US" sz="1800" dirty="0">
              <a:latin typeface="Candara" panose="020E0502030303020204" pitchFamily="34" charset="0"/>
              <a:cs typeface="Didot"/>
            </a:endParaRPr>
          </a:p>
        </p:txBody>
      </p:sp>
      <p:pic>
        <p:nvPicPr>
          <p:cNvPr id="17" name="Picture 6" descr="\\172.20.1.31\Share_Between_Dept\Product_SC\Communications\Graphics\Products Image\Motives\LS2014\Compressed Image\100MUM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812" y="3380496"/>
            <a:ext cx="2438956" cy="243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\\172.20.1.31\Share_Between_Dept\Product_SC\Communications\Graphics\Products Image\Motives\LS2014\Compressed Image\520MCP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012" y="3429000"/>
            <a:ext cx="2438956" cy="243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\\172.20.1.31\Share_Between_Dept\Product_SC\Communications\Graphics\Products Image\Motives\LS2014\Compressed Image\32MBR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39063">
            <a:off x="1045915" y="3907087"/>
            <a:ext cx="1371598" cy="1371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43611" y="3252028"/>
            <a:ext cx="31001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UC: $</a:t>
            </a:r>
            <a:r>
              <a:rPr lang="en-US" altLang="zh-TW" sz="1600" dirty="0" smtClean="0"/>
              <a:t>92.00</a:t>
            </a:r>
            <a:r>
              <a:rPr lang="en-US" sz="1600" dirty="0" smtClean="0"/>
              <a:t> </a:t>
            </a:r>
            <a:r>
              <a:rPr lang="en-US" altLang="zh-TW" sz="1600" dirty="0" smtClean="0"/>
              <a:t>|</a:t>
            </a:r>
            <a:r>
              <a:rPr lang="zh-TW" altLang="en-US" sz="1600" dirty="0" smtClean="0"/>
              <a:t> </a:t>
            </a:r>
            <a:r>
              <a:rPr lang="en-US" sz="1600" dirty="0" smtClean="0"/>
              <a:t>SR: $</a:t>
            </a:r>
            <a:r>
              <a:rPr lang="en-US" altLang="zh-TW" sz="1600" dirty="0" smtClean="0"/>
              <a:t>129.00</a:t>
            </a:r>
            <a:r>
              <a:rPr lang="en-US" sz="1600" dirty="0" smtClean="0"/>
              <a:t> </a:t>
            </a:r>
            <a:r>
              <a:rPr lang="en-US" altLang="zh-TW" sz="1600" dirty="0" smtClean="0"/>
              <a:t>|</a:t>
            </a:r>
            <a:r>
              <a:rPr lang="zh-TW" altLang="en-US" sz="1600" dirty="0" smtClean="0"/>
              <a:t> </a:t>
            </a:r>
            <a:r>
              <a:rPr lang="en-US" sz="1600" dirty="0" smtClean="0"/>
              <a:t>BV: </a:t>
            </a:r>
            <a:r>
              <a:rPr lang="en-US" sz="1600" dirty="0"/>
              <a:t>7</a:t>
            </a:r>
            <a:endParaRPr lang="en-US" sz="1600" dirty="0" smtClean="0"/>
          </a:p>
        </p:txBody>
      </p:sp>
      <p:sp>
        <p:nvSpPr>
          <p:cNvPr id="20" name="TextBox 19"/>
          <p:cNvSpPr txBox="1"/>
          <p:nvPr/>
        </p:nvSpPr>
        <p:spPr>
          <a:xfrm>
            <a:off x="3247309" y="3252028"/>
            <a:ext cx="31001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UC: $</a:t>
            </a:r>
            <a:r>
              <a:rPr lang="en-US" altLang="zh-TW" sz="1600" dirty="0" smtClean="0"/>
              <a:t>68.00</a:t>
            </a:r>
            <a:r>
              <a:rPr lang="en-US" sz="1600" dirty="0" smtClean="0"/>
              <a:t> </a:t>
            </a:r>
            <a:r>
              <a:rPr lang="en-US" altLang="zh-TW" sz="1600" dirty="0" smtClean="0"/>
              <a:t>|</a:t>
            </a:r>
            <a:r>
              <a:rPr lang="zh-TW" altLang="en-US" sz="1600" dirty="0" smtClean="0"/>
              <a:t> </a:t>
            </a:r>
            <a:r>
              <a:rPr lang="en-US" sz="1600" dirty="0" smtClean="0"/>
              <a:t>SR: $95</a:t>
            </a:r>
            <a:r>
              <a:rPr lang="en-US" altLang="zh-TW" sz="1600" dirty="0" smtClean="0"/>
              <a:t>.00</a:t>
            </a:r>
            <a:r>
              <a:rPr lang="en-US" sz="1600" dirty="0" smtClean="0"/>
              <a:t> </a:t>
            </a:r>
            <a:r>
              <a:rPr lang="en-US" altLang="zh-TW" sz="1600" dirty="0" smtClean="0"/>
              <a:t>|</a:t>
            </a:r>
            <a:r>
              <a:rPr lang="zh-TW" altLang="en-US" sz="1600" dirty="0" smtClean="0"/>
              <a:t> </a:t>
            </a:r>
            <a:r>
              <a:rPr lang="en-US" sz="1600" dirty="0" smtClean="0"/>
              <a:t>BV: 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290199" y="3252028"/>
            <a:ext cx="31001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UC: $</a:t>
            </a:r>
            <a:r>
              <a:rPr lang="en-US" altLang="zh-TW" sz="1600" dirty="0" smtClean="0"/>
              <a:t>67.00</a:t>
            </a:r>
            <a:r>
              <a:rPr lang="en-US" sz="1600" dirty="0" smtClean="0"/>
              <a:t> </a:t>
            </a:r>
            <a:r>
              <a:rPr lang="en-US" altLang="zh-TW" sz="1600" dirty="0" smtClean="0"/>
              <a:t>|</a:t>
            </a:r>
            <a:r>
              <a:rPr lang="zh-TW" altLang="en-US" sz="1600" dirty="0" smtClean="0"/>
              <a:t> </a:t>
            </a:r>
            <a:r>
              <a:rPr lang="en-US" sz="1600" dirty="0" smtClean="0"/>
              <a:t>SR: $94</a:t>
            </a:r>
            <a:r>
              <a:rPr lang="en-US" altLang="zh-TW" sz="1600" dirty="0" smtClean="0"/>
              <a:t>.00</a:t>
            </a:r>
            <a:r>
              <a:rPr lang="en-US" sz="1600" dirty="0" smtClean="0"/>
              <a:t> </a:t>
            </a:r>
            <a:r>
              <a:rPr lang="en-US" altLang="zh-TW" sz="1600" dirty="0" smtClean="0"/>
              <a:t>|</a:t>
            </a:r>
            <a:r>
              <a:rPr lang="zh-TW" altLang="en-US" sz="1600" dirty="0" smtClean="0"/>
              <a:t> </a:t>
            </a:r>
            <a:r>
              <a:rPr lang="en-US" sz="1600" dirty="0" smtClean="0"/>
              <a:t>BV: 4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1637" y="5993692"/>
            <a:ext cx="31001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UC: $</a:t>
            </a:r>
            <a:r>
              <a:rPr lang="en-US" altLang="zh-TW" sz="1600" dirty="0" smtClean="0"/>
              <a:t>75.00</a:t>
            </a:r>
            <a:r>
              <a:rPr lang="en-US" sz="1600" dirty="0" smtClean="0"/>
              <a:t> </a:t>
            </a:r>
            <a:r>
              <a:rPr lang="en-US" altLang="zh-TW" sz="1600" dirty="0" smtClean="0"/>
              <a:t>|</a:t>
            </a:r>
            <a:r>
              <a:rPr lang="zh-TW" altLang="en-US" sz="1600" dirty="0" smtClean="0"/>
              <a:t> </a:t>
            </a:r>
            <a:r>
              <a:rPr lang="en-US" sz="1600" dirty="0" smtClean="0"/>
              <a:t>SR: $</a:t>
            </a:r>
            <a:r>
              <a:rPr lang="en-US" altLang="zh-TW" sz="1600" dirty="0" smtClean="0"/>
              <a:t>105.00</a:t>
            </a:r>
            <a:r>
              <a:rPr lang="en-US" sz="1600" dirty="0" smtClean="0"/>
              <a:t> </a:t>
            </a:r>
            <a:r>
              <a:rPr lang="en-US" altLang="zh-TW" sz="1600" dirty="0" smtClean="0"/>
              <a:t>|</a:t>
            </a:r>
            <a:r>
              <a:rPr lang="zh-TW" altLang="en-US" sz="1600" dirty="0" smtClean="0"/>
              <a:t> </a:t>
            </a:r>
            <a:r>
              <a:rPr lang="en-US" sz="1600" dirty="0" smtClean="0"/>
              <a:t>BV: 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534562" y="5995228"/>
            <a:ext cx="24487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UC: $</a:t>
            </a:r>
            <a:r>
              <a:rPr lang="en-US" altLang="zh-TW" sz="1600" dirty="0" smtClean="0"/>
              <a:t>79.00</a:t>
            </a:r>
            <a:r>
              <a:rPr lang="en-US" sz="1600" dirty="0" smtClean="0"/>
              <a:t> </a:t>
            </a:r>
            <a:r>
              <a:rPr lang="en-US" altLang="zh-TW" sz="1600" dirty="0" smtClean="0"/>
              <a:t>|</a:t>
            </a:r>
            <a:r>
              <a:rPr lang="zh-TW" altLang="en-US" sz="1600" dirty="0" smtClean="0"/>
              <a:t> </a:t>
            </a:r>
            <a:r>
              <a:rPr lang="en-US" sz="1600" dirty="0" smtClean="0"/>
              <a:t>SR: $111</a:t>
            </a:r>
            <a:r>
              <a:rPr lang="en-US" altLang="zh-TW" sz="1600" dirty="0" smtClean="0"/>
              <a:t>.00</a:t>
            </a:r>
            <a:endParaRPr lang="en-US" sz="1600" dirty="0" smtClean="0"/>
          </a:p>
        </p:txBody>
      </p:sp>
      <p:sp>
        <p:nvSpPr>
          <p:cNvPr id="24" name="TextBox 23"/>
          <p:cNvSpPr txBox="1"/>
          <p:nvPr/>
        </p:nvSpPr>
        <p:spPr>
          <a:xfrm>
            <a:off x="6059517" y="5995227"/>
            <a:ext cx="33892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UC: $</a:t>
            </a:r>
            <a:r>
              <a:rPr lang="en-US" altLang="zh-TW" sz="1600" dirty="0" smtClean="0"/>
              <a:t>140.00</a:t>
            </a:r>
            <a:r>
              <a:rPr lang="en-US" sz="1600" dirty="0" smtClean="0"/>
              <a:t> </a:t>
            </a:r>
            <a:r>
              <a:rPr lang="en-US" altLang="zh-TW" sz="1600" dirty="0" smtClean="0"/>
              <a:t>|</a:t>
            </a:r>
            <a:r>
              <a:rPr lang="zh-TW" altLang="en-US" sz="1600" dirty="0" smtClean="0"/>
              <a:t> </a:t>
            </a:r>
            <a:r>
              <a:rPr lang="en-US" sz="1600" dirty="0" smtClean="0"/>
              <a:t>SR: $196</a:t>
            </a:r>
            <a:r>
              <a:rPr lang="en-US" altLang="zh-TW" sz="1600" dirty="0" smtClean="0"/>
              <a:t>.00</a:t>
            </a:r>
            <a:r>
              <a:rPr lang="en-US" sz="1600" dirty="0" smtClean="0"/>
              <a:t> </a:t>
            </a:r>
            <a:r>
              <a:rPr lang="en-US" altLang="zh-TW" sz="1600" dirty="0" smtClean="0"/>
              <a:t>|</a:t>
            </a:r>
            <a:r>
              <a:rPr lang="zh-TW" altLang="en-US" sz="1600" dirty="0" smtClean="0"/>
              <a:t> </a:t>
            </a:r>
            <a:r>
              <a:rPr lang="en-US" sz="1600" dirty="0" smtClean="0"/>
              <a:t>BV: 12</a:t>
            </a:r>
          </a:p>
        </p:txBody>
      </p:sp>
    </p:spTree>
    <p:extLst>
      <p:ext uri="{BB962C8B-B14F-4D97-AF65-F5344CB8AC3E}">
        <p14:creationId xmlns:p14="http://schemas.microsoft.com/office/powerpoint/2010/main" val="17956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088"/>
            <a:ext cx="9225566" cy="714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64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otivesRainbowBackground_LARG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171697" y="152400"/>
            <a:ext cx="8915400" cy="9615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defRPr/>
            </a:pPr>
            <a:r>
              <a:rPr lang="en-US" sz="3100" dirty="0" smtClean="0">
                <a:ln w="18415" cmpd="sng">
                  <a:noFill/>
                  <a:prstDash val="sysDot"/>
                </a:ln>
                <a:latin typeface="Candara" panose="020E0502030303020204" pitchFamily="34" charset="0"/>
                <a:ea typeface="華康儷中黑" panose="020B0509000000000000" pitchFamily="49" charset="-120"/>
                <a:cs typeface="Verdana" panose="020B0604030504040204" pitchFamily="34" charset="0"/>
              </a:rPr>
              <a:t>Motives</a:t>
            </a:r>
            <a:r>
              <a:rPr lang="en-US" sz="3100" dirty="0">
                <a:ln w="18415" cmpd="sng">
                  <a:noFill/>
                  <a:prstDash val="sysDot"/>
                </a:ln>
                <a:latin typeface="Candara" panose="020E0502030303020204" pitchFamily="34" charset="0"/>
                <a:ea typeface="華康儷中黑" panose="020B0509000000000000" pitchFamily="49" charset="-120"/>
                <a:cs typeface="Verdana" panose="020B0604030504040204" pitchFamily="34" charset="0"/>
              </a:rPr>
              <a:t>® </a:t>
            </a:r>
            <a:r>
              <a:rPr lang="zh-TW" altLang="en-US" sz="3100" dirty="0" smtClean="0">
                <a:ln w="18415" cmpd="sng">
                  <a:noFill/>
                  <a:prstDash val="sysDot"/>
                </a:ln>
                <a:latin typeface="Candara" panose="020E0502030303020204" pitchFamily="34" charset="0"/>
                <a:ea typeface="華康儷中黑" panose="020B0509000000000000" pitchFamily="49" charset="-120"/>
                <a:cs typeface="Verdana" panose="020B0604030504040204" pitchFamily="34" charset="0"/>
              </a:rPr>
              <a:t>持久絕色甲油創意甲藝比</a:t>
            </a:r>
            <a:r>
              <a:rPr lang="zh-TW" altLang="en-US" sz="3100" dirty="0">
                <a:ln w="18415" cmpd="sng">
                  <a:noFill/>
                  <a:prstDash val="sysDot"/>
                </a:ln>
                <a:latin typeface="Candara" panose="020E0502030303020204" pitchFamily="34" charset="0"/>
                <a:ea typeface="華康儷中黑" panose="020B0509000000000000" pitchFamily="49" charset="-120"/>
                <a:cs typeface="Verdana" panose="020B0604030504040204" pitchFamily="34" charset="0"/>
              </a:rPr>
              <a:t>賽一最後五強</a:t>
            </a:r>
            <a:endParaRPr lang="en-US" sz="3100" dirty="0" smtClean="0">
              <a:ln w="18415" cmpd="sng">
                <a:noFill/>
                <a:prstDash val="sysDot"/>
              </a:ln>
              <a:latin typeface="Candara" panose="020E0502030303020204" pitchFamily="34" charset="0"/>
              <a:ea typeface="華康儷中黑" panose="020B0509000000000000" pitchFamily="49" charset="-120"/>
              <a:cs typeface="Verdana" panose="020B0604030504040204" pitchFamily="34" charset="0"/>
            </a:endParaRPr>
          </a:p>
          <a:p>
            <a:pPr>
              <a:spcBef>
                <a:spcPct val="0"/>
              </a:spcBef>
              <a:defRPr/>
            </a:pPr>
            <a:r>
              <a:rPr lang="en-US" sz="2900" dirty="0" smtClean="0">
                <a:ln w="18415" cmpd="sng">
                  <a:noFill/>
                  <a:prstDash val="sysDot"/>
                </a:ln>
                <a:latin typeface="Candara" panose="020E0502030303020204" pitchFamily="34" charset="0"/>
                <a:ea typeface="華康儷中黑" panose="020B0509000000000000" pitchFamily="49" charset="-120"/>
                <a:cs typeface="Verdana" panose="020B0604030504040204" pitchFamily="34" charset="0"/>
              </a:rPr>
              <a:t>Creative </a:t>
            </a:r>
            <a:r>
              <a:rPr lang="en-US" sz="2900" dirty="0">
                <a:ln w="18415" cmpd="sng">
                  <a:noFill/>
                  <a:prstDash val="sysDot"/>
                </a:ln>
                <a:latin typeface="Candara" panose="020E0502030303020204" pitchFamily="34" charset="0"/>
                <a:ea typeface="華康儷中黑" panose="020B0509000000000000" pitchFamily="49" charset="-120"/>
                <a:cs typeface="Verdana" panose="020B0604030504040204" pitchFamily="34" charset="0"/>
              </a:rPr>
              <a:t>Nail Art </a:t>
            </a:r>
            <a:r>
              <a:rPr lang="en-US" sz="2900" dirty="0" smtClean="0">
                <a:ln w="18415" cmpd="sng">
                  <a:noFill/>
                  <a:prstDash val="sysDot"/>
                </a:ln>
                <a:latin typeface="Candara" panose="020E0502030303020204" pitchFamily="34" charset="0"/>
                <a:ea typeface="華康儷中黑" panose="020B0509000000000000" pitchFamily="49" charset="-120"/>
                <a:cs typeface="Verdana" panose="020B0604030504040204" pitchFamily="34" charset="0"/>
              </a:rPr>
              <a:t>Contest – Top 5 Finalists</a:t>
            </a:r>
            <a:endParaRPr lang="en-US" sz="2900" dirty="0">
              <a:latin typeface="Candara" panose="020E0502030303020204" pitchFamily="34" charset="0"/>
              <a:ea typeface="華康儷中黑" panose="020B0509000000000000" pitchFamily="49" charset="-120"/>
            </a:endParaRPr>
          </a:p>
        </p:txBody>
      </p:sp>
      <p:sp>
        <p:nvSpPr>
          <p:cNvPr id="21" name="TextBox 16"/>
          <p:cNvSpPr txBox="1"/>
          <p:nvPr/>
        </p:nvSpPr>
        <p:spPr>
          <a:xfrm>
            <a:off x="117269" y="3657600"/>
            <a:ext cx="8851872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zh-TW" altLang="en-US" sz="2200" dirty="0">
                <a:solidFill>
                  <a:prstClr val="black"/>
                </a:solidFill>
                <a:latin typeface="Candara" panose="020E0502030303020204" pitchFamily="34" charset="0"/>
                <a:ea typeface="華康儷中黑" panose="020B0509000000000000" pitchFamily="49" charset="-120"/>
              </a:rPr>
              <a:t>到美安香</a:t>
            </a:r>
            <a:r>
              <a:rPr lang="zh-TW" altLang="en-US" sz="2200" dirty="0" smtClean="0">
                <a:solidFill>
                  <a:prstClr val="black"/>
                </a:solidFill>
                <a:latin typeface="Candara" panose="020E0502030303020204" pitchFamily="34" charset="0"/>
                <a:ea typeface="華康儷中黑" panose="020B0509000000000000" pitchFamily="49" charset="-120"/>
              </a:rPr>
              <a:t>港</a:t>
            </a:r>
            <a:r>
              <a:rPr lang="en-US" altLang="zh-TW" sz="2200" dirty="0" smtClean="0">
                <a:solidFill>
                  <a:prstClr val="black"/>
                </a:solidFill>
                <a:latin typeface="Candara" panose="020E0502030303020204" pitchFamily="34" charset="0"/>
                <a:ea typeface="華康儷中黑" panose="020B0509000000000000" pitchFamily="49" charset="-120"/>
              </a:rPr>
              <a:t>Motives by Loren </a:t>
            </a:r>
            <a:r>
              <a:rPr lang="en-US" altLang="zh-TW" sz="2200" dirty="0" err="1" smtClean="0">
                <a:solidFill>
                  <a:prstClr val="black"/>
                </a:solidFill>
                <a:latin typeface="Candara" panose="020E0502030303020204" pitchFamily="34" charset="0"/>
                <a:ea typeface="華康儷中黑" panose="020B0509000000000000" pitchFamily="49" charset="-120"/>
              </a:rPr>
              <a:t>Ridinger</a:t>
            </a:r>
            <a:r>
              <a:rPr lang="en-US" altLang="zh-TW" sz="2200" dirty="0" smtClean="0">
                <a:solidFill>
                  <a:prstClr val="black"/>
                </a:solidFill>
                <a:latin typeface="Candara" panose="020E0502030303020204" pitchFamily="34" charset="0"/>
                <a:ea typeface="華康儷中黑" panose="020B0509000000000000" pitchFamily="49" charset="-120"/>
              </a:rPr>
              <a:t> </a:t>
            </a:r>
            <a:r>
              <a:rPr lang="zh-TW" altLang="en-US" sz="2200" dirty="0" smtClean="0">
                <a:solidFill>
                  <a:prstClr val="black"/>
                </a:solidFill>
                <a:latin typeface="Candara" panose="020E0502030303020204" pitchFamily="34" charset="0"/>
                <a:ea typeface="華康儷中黑" panose="020B0509000000000000" pitchFamily="49" charset="-120"/>
              </a:rPr>
              <a:t>彩妝系列 </a:t>
            </a:r>
            <a:r>
              <a:rPr lang="en-US" altLang="zh-TW" sz="2200" dirty="0" smtClean="0">
                <a:solidFill>
                  <a:prstClr val="black"/>
                </a:solidFill>
                <a:latin typeface="Candara" panose="020E0502030303020204" pitchFamily="34" charset="0"/>
                <a:ea typeface="華康儷中黑" panose="020B0509000000000000" pitchFamily="49" charset="-120"/>
              </a:rPr>
              <a:t>Facebook</a:t>
            </a:r>
            <a:r>
              <a:rPr lang="zh-TW" altLang="en-US" sz="2200" dirty="0">
                <a:solidFill>
                  <a:prstClr val="black"/>
                </a:solidFill>
                <a:latin typeface="Candara" panose="020E0502030303020204" pitchFamily="34" charset="0"/>
                <a:ea typeface="華康儷中黑" panose="020B0509000000000000" pitchFamily="49" charset="-120"/>
              </a:rPr>
              <a:t>專頁一</a:t>
            </a:r>
            <a:r>
              <a:rPr lang="en-US" altLang="zh-TW" sz="2200" dirty="0" smtClean="0">
                <a:solidFill>
                  <a:prstClr val="black"/>
                </a:solidFill>
                <a:latin typeface="Candara" panose="020E0502030303020204" pitchFamily="34" charset="0"/>
                <a:ea typeface="華康儷中黑" panose="020B0509000000000000" pitchFamily="49" charset="-120"/>
              </a:rPr>
              <a:t>https</a:t>
            </a:r>
            <a:r>
              <a:rPr lang="en-US" altLang="zh-TW" sz="2200" dirty="0">
                <a:solidFill>
                  <a:prstClr val="black"/>
                </a:solidFill>
                <a:latin typeface="Candara" panose="020E0502030303020204" pitchFamily="34" charset="0"/>
                <a:ea typeface="華康儷中黑" panose="020B0509000000000000" pitchFamily="49" charset="-120"/>
              </a:rPr>
              <a:t>://</a:t>
            </a:r>
            <a:r>
              <a:rPr lang="en-US" altLang="zh-TW" sz="2200" dirty="0" smtClean="0">
                <a:solidFill>
                  <a:prstClr val="black"/>
                </a:solidFill>
                <a:latin typeface="Candara" panose="020E0502030303020204" pitchFamily="34" charset="0"/>
                <a:ea typeface="華康儷中黑" panose="020B0509000000000000" pitchFamily="49" charset="-120"/>
              </a:rPr>
              <a:t>www.facebook.com/motivesmhk</a:t>
            </a:r>
          </a:p>
          <a:p>
            <a:pPr marL="514350" indent="-514350">
              <a:buFont typeface="+mj-lt"/>
              <a:buAutoNum type="arabicPeriod"/>
            </a:pPr>
            <a:r>
              <a:rPr lang="zh-TW" altLang="en-US" sz="2200" dirty="0">
                <a:solidFill>
                  <a:prstClr val="black"/>
                </a:solidFill>
                <a:latin typeface="Candara" panose="020E0502030303020204" pitchFamily="34" charset="0"/>
                <a:ea typeface="華康儷中黑" panose="020B0509000000000000" pitchFamily="49" charset="-120"/>
              </a:rPr>
              <a:t>挑選及「讚好」 你最喜愛</a:t>
            </a:r>
            <a:r>
              <a:rPr lang="zh-TW" altLang="en-US" sz="2200" dirty="0" smtClean="0">
                <a:solidFill>
                  <a:prstClr val="black"/>
                </a:solidFill>
                <a:latin typeface="Candara" panose="020E0502030303020204" pitchFamily="34" charset="0"/>
                <a:ea typeface="華康儷中黑" panose="020B0509000000000000" pitchFamily="49" charset="-120"/>
              </a:rPr>
              <a:t>的甲</a:t>
            </a:r>
            <a:r>
              <a:rPr lang="zh-TW" altLang="en-US" sz="2200" dirty="0">
                <a:solidFill>
                  <a:prstClr val="black"/>
                </a:solidFill>
                <a:latin typeface="Candara" panose="020E0502030303020204" pitchFamily="34" charset="0"/>
                <a:ea typeface="華康儷中黑" panose="020B0509000000000000" pitchFamily="49" charset="-120"/>
              </a:rPr>
              <a:t>藝作</a:t>
            </a:r>
            <a:r>
              <a:rPr lang="zh-TW" altLang="en-US" sz="2200" dirty="0" smtClean="0">
                <a:solidFill>
                  <a:prstClr val="black"/>
                </a:solidFill>
                <a:latin typeface="Candara" panose="020E0502030303020204" pitchFamily="34" charset="0"/>
                <a:ea typeface="華康儷中黑" panose="020B0509000000000000" pitchFamily="49" charset="-120"/>
              </a:rPr>
              <a:t>品</a:t>
            </a:r>
            <a:endParaRPr lang="en-US" altLang="zh-TW" sz="2200" dirty="0">
              <a:solidFill>
                <a:prstClr val="black"/>
              </a:solidFill>
              <a:latin typeface="Candara" panose="020E0502030303020204" pitchFamily="34" charset="0"/>
              <a:ea typeface="華康儷中黑" panose="020B0509000000000000" pitchFamily="49" charset="-120"/>
            </a:endParaRPr>
          </a:p>
          <a:p>
            <a:pPr algn="ctr"/>
            <a:r>
              <a:rPr lang="en-US" altLang="zh-TW" sz="2200" b="1" dirty="0">
                <a:solidFill>
                  <a:srgbClr val="B61B5A"/>
                </a:solidFill>
                <a:latin typeface="Candara" panose="020E0502030303020204" pitchFamily="34" charset="0"/>
                <a:ea typeface="華康儷中黑" panose="020B0509000000000000" pitchFamily="49" charset="-120"/>
              </a:rPr>
              <a:t>*</a:t>
            </a:r>
            <a:r>
              <a:rPr lang="zh-TW" altLang="en-US" sz="2200" b="1" dirty="0" smtClean="0">
                <a:solidFill>
                  <a:srgbClr val="B61B5A"/>
                </a:solidFill>
                <a:latin typeface="Candara" panose="020E0502030303020204" pitchFamily="34" charset="0"/>
                <a:ea typeface="華康儷中黑" panose="020B0509000000000000" pitchFamily="49" charset="-120"/>
              </a:rPr>
              <a:t>投</a:t>
            </a:r>
            <a:r>
              <a:rPr lang="zh-TW" altLang="en-US" sz="2200" b="1" dirty="0">
                <a:solidFill>
                  <a:srgbClr val="B61B5A"/>
                </a:solidFill>
                <a:latin typeface="Candara" panose="020E0502030303020204" pitchFamily="34" charset="0"/>
                <a:ea typeface="華康儷中黑" panose="020B0509000000000000" pitchFamily="49" charset="-120"/>
              </a:rPr>
              <a:t>票截止時間</a:t>
            </a:r>
            <a:r>
              <a:rPr lang="zh-TW" altLang="en-US" sz="2200" b="1" dirty="0" smtClean="0">
                <a:solidFill>
                  <a:srgbClr val="B61B5A"/>
                </a:solidFill>
                <a:latin typeface="Candara" panose="020E0502030303020204" pitchFamily="34" charset="0"/>
                <a:ea typeface="華康儷中黑" panose="020B0509000000000000" pitchFamily="49" charset="-120"/>
              </a:rPr>
              <a:t>：</a:t>
            </a:r>
            <a:r>
              <a:rPr lang="en-US" altLang="zh-TW" sz="2200" b="1" dirty="0" smtClean="0">
                <a:solidFill>
                  <a:srgbClr val="B61B5A"/>
                </a:solidFill>
                <a:latin typeface="Candara" panose="020E0502030303020204" pitchFamily="34" charset="0"/>
                <a:ea typeface="華康儷中黑" panose="020B0509000000000000" pitchFamily="49" charset="-120"/>
              </a:rPr>
              <a:t>11</a:t>
            </a:r>
            <a:r>
              <a:rPr lang="zh-TW" altLang="en-US" sz="2200" b="1" dirty="0" smtClean="0">
                <a:solidFill>
                  <a:srgbClr val="B61B5A"/>
                </a:solidFill>
                <a:latin typeface="Candara" panose="020E0502030303020204" pitchFamily="34" charset="0"/>
                <a:ea typeface="華康儷中黑" panose="020B0509000000000000" pitchFamily="49" charset="-120"/>
              </a:rPr>
              <a:t>月</a:t>
            </a:r>
            <a:r>
              <a:rPr lang="en-US" altLang="zh-TW" sz="2200" b="1" dirty="0" smtClean="0">
                <a:solidFill>
                  <a:srgbClr val="B61B5A"/>
                </a:solidFill>
                <a:latin typeface="Candara" panose="020E0502030303020204" pitchFamily="34" charset="0"/>
                <a:ea typeface="華康儷中黑" panose="020B0509000000000000" pitchFamily="49" charset="-120"/>
              </a:rPr>
              <a:t>15</a:t>
            </a:r>
            <a:r>
              <a:rPr lang="zh-TW" altLang="en-US" sz="2200" b="1" dirty="0" smtClean="0">
                <a:solidFill>
                  <a:srgbClr val="B61B5A"/>
                </a:solidFill>
                <a:latin typeface="Candara" panose="020E0502030303020204" pitchFamily="34" charset="0"/>
                <a:ea typeface="華康儷中黑" panose="020B0509000000000000" pitchFamily="49" charset="-120"/>
              </a:rPr>
              <a:t>日</a:t>
            </a:r>
            <a:r>
              <a:rPr lang="zh-TW" altLang="en-US" sz="2200" b="1" dirty="0">
                <a:solidFill>
                  <a:srgbClr val="B61B5A"/>
                </a:solidFill>
                <a:latin typeface="Candara" panose="020E0502030303020204" pitchFamily="34" charset="0"/>
                <a:ea typeface="華康儷中黑" panose="020B0509000000000000" pitchFamily="49" charset="-120"/>
              </a:rPr>
              <a:t>晚</a:t>
            </a:r>
            <a:r>
              <a:rPr lang="zh-TW" altLang="en-US" sz="2200" b="1" dirty="0" smtClean="0">
                <a:solidFill>
                  <a:srgbClr val="B61B5A"/>
                </a:solidFill>
                <a:latin typeface="Candara" panose="020E0502030303020204" pitchFamily="34" charset="0"/>
                <a:ea typeface="華康儷中黑" panose="020B0509000000000000" pitchFamily="49" charset="-120"/>
              </a:rPr>
              <a:t>上</a:t>
            </a:r>
            <a:r>
              <a:rPr lang="en-US" altLang="zh-TW" sz="2200" b="1" dirty="0" smtClean="0">
                <a:solidFill>
                  <a:srgbClr val="B61B5A"/>
                </a:solidFill>
                <a:latin typeface="Candara" panose="020E0502030303020204" pitchFamily="34" charset="0"/>
                <a:ea typeface="華康儷中黑" panose="020B0509000000000000" pitchFamily="49" charset="-120"/>
              </a:rPr>
              <a:t>11</a:t>
            </a:r>
            <a:r>
              <a:rPr lang="zh-TW" altLang="en-US" sz="2200" b="1" dirty="0" smtClean="0">
                <a:solidFill>
                  <a:srgbClr val="B61B5A"/>
                </a:solidFill>
                <a:latin typeface="Candara" panose="020E0502030303020204" pitchFamily="34" charset="0"/>
                <a:ea typeface="華康儷中黑" panose="020B0509000000000000" pitchFamily="49" charset="-120"/>
              </a:rPr>
              <a:t>時</a:t>
            </a:r>
            <a:r>
              <a:rPr lang="en-US" altLang="zh-TW" sz="2200" b="1" dirty="0" smtClean="0">
                <a:solidFill>
                  <a:srgbClr val="B61B5A"/>
                </a:solidFill>
                <a:latin typeface="Candara" panose="020E0502030303020204" pitchFamily="34" charset="0"/>
                <a:ea typeface="華康儷中黑" panose="020B0509000000000000" pitchFamily="49" charset="-120"/>
              </a:rPr>
              <a:t>59</a:t>
            </a:r>
            <a:r>
              <a:rPr lang="zh-TW" altLang="en-US" sz="2200" b="1" dirty="0" smtClean="0">
                <a:solidFill>
                  <a:srgbClr val="B61B5A"/>
                </a:solidFill>
                <a:latin typeface="Candara" panose="020E0502030303020204" pitchFamily="34" charset="0"/>
                <a:ea typeface="華康儷中黑" panose="020B0509000000000000" pitchFamily="49" charset="-120"/>
              </a:rPr>
              <a:t>分</a:t>
            </a:r>
            <a:endParaRPr lang="en-US" altLang="zh-TW" sz="2200" b="1" dirty="0" smtClean="0">
              <a:solidFill>
                <a:srgbClr val="B61B5A"/>
              </a:solidFill>
              <a:latin typeface="Candara" panose="020E0502030303020204" pitchFamily="34" charset="0"/>
              <a:ea typeface="華康儷中黑" panose="020B0509000000000000" pitchFamily="49" charset="-120"/>
            </a:endParaRPr>
          </a:p>
          <a:p>
            <a:pPr algn="ctr"/>
            <a:endParaRPr lang="en-US" altLang="zh-TW" sz="1200" b="1" dirty="0" smtClean="0">
              <a:solidFill>
                <a:srgbClr val="B61B5A"/>
              </a:solidFill>
              <a:latin typeface="Candara" panose="020E0502030303020204" pitchFamily="34" charset="0"/>
              <a:ea typeface="華康儷中黑" panose="020B0509000000000000" pitchFamily="49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zh-TW" sz="2000" dirty="0">
                <a:solidFill>
                  <a:prstClr val="black"/>
                </a:solidFill>
                <a:latin typeface="Candara" panose="020E0502030303020204" pitchFamily="34" charset="0"/>
                <a:ea typeface="華康儷中黑" panose="020B0509000000000000" pitchFamily="49" charset="-120"/>
              </a:rPr>
              <a:t>Visit MHK Motives by Loren </a:t>
            </a:r>
            <a:r>
              <a:rPr lang="en-US" altLang="zh-TW" sz="2000" dirty="0" err="1">
                <a:solidFill>
                  <a:prstClr val="black"/>
                </a:solidFill>
                <a:latin typeface="Candara" panose="020E0502030303020204" pitchFamily="34" charset="0"/>
                <a:ea typeface="華康儷中黑" panose="020B0509000000000000" pitchFamily="49" charset="-120"/>
              </a:rPr>
              <a:t>Ridinger</a:t>
            </a:r>
            <a:r>
              <a:rPr lang="en-US" altLang="zh-TW" sz="2000" dirty="0">
                <a:solidFill>
                  <a:prstClr val="black"/>
                </a:solidFill>
                <a:latin typeface="Candara" panose="020E0502030303020204" pitchFamily="34" charset="0"/>
                <a:ea typeface="華康儷中黑" panose="020B0509000000000000" pitchFamily="49" charset="-120"/>
              </a:rPr>
              <a:t>® Official Facebook Fan Page - https://www.facebook.com/motivesmhk 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sz="2000" dirty="0">
                <a:solidFill>
                  <a:prstClr val="black"/>
                </a:solidFill>
                <a:latin typeface="Candara" panose="020E0502030303020204" pitchFamily="34" charset="0"/>
                <a:ea typeface="華康儷中黑" panose="020B0509000000000000" pitchFamily="49" charset="-120"/>
              </a:rPr>
              <a:t>Select and ‘LIKE’ your favorite Motives® Nail Art</a:t>
            </a:r>
          </a:p>
          <a:p>
            <a:pPr algn="ctr"/>
            <a:r>
              <a:rPr lang="en-US" altLang="zh-TW" sz="2000" b="1" dirty="0">
                <a:solidFill>
                  <a:srgbClr val="B61B5A"/>
                </a:solidFill>
                <a:latin typeface="Candara" panose="020E0502030303020204" pitchFamily="34" charset="0"/>
                <a:ea typeface="華康儷中黑" panose="020B0509000000000000" pitchFamily="49" charset="-120"/>
              </a:rPr>
              <a:t>*Deadline for Voting: November 15, 2014 11:59 p.m.</a:t>
            </a:r>
            <a:endParaRPr lang="en-US" sz="2000" b="1" dirty="0">
              <a:solidFill>
                <a:srgbClr val="B61B5A"/>
              </a:solidFill>
              <a:latin typeface="Candara" panose="020E0502030303020204" pitchFamily="34" charset="0"/>
              <a:ea typeface="華康儷中黑" panose="020B0509000000000000" pitchFamily="49" charset="-120"/>
            </a:endParaRPr>
          </a:p>
          <a:p>
            <a:pPr algn="ctr"/>
            <a:endParaRPr lang="en-US" sz="2200" b="1" dirty="0">
              <a:solidFill>
                <a:srgbClr val="B61B5A"/>
              </a:solidFill>
              <a:latin typeface="Candara" panose="020E0502030303020204" pitchFamily="34" charset="0"/>
              <a:ea typeface="華康儷中黑" panose="020B0509000000000000" pitchFamily="49" charset="-120"/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9448800" y="5153561"/>
            <a:ext cx="89698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altLang="zh-TW" sz="2000" dirty="0" smtClean="0">
                <a:solidFill>
                  <a:prstClr val="black"/>
                </a:solidFill>
                <a:latin typeface="Candara" panose="020E0502030303020204" pitchFamily="34" charset="0"/>
                <a:ea typeface="華康儷中黑" panose="020B0509000000000000" pitchFamily="49" charset="-120"/>
              </a:rPr>
              <a:t>Visit MHK Motives by Loren </a:t>
            </a:r>
            <a:r>
              <a:rPr lang="en-US" altLang="zh-TW" sz="2000" dirty="0" err="1" smtClean="0">
                <a:solidFill>
                  <a:prstClr val="black"/>
                </a:solidFill>
                <a:latin typeface="Candara" panose="020E0502030303020204" pitchFamily="34" charset="0"/>
                <a:ea typeface="華康儷中黑" panose="020B0509000000000000" pitchFamily="49" charset="-120"/>
              </a:rPr>
              <a:t>Ridinger</a:t>
            </a:r>
            <a:r>
              <a:rPr lang="en-US" altLang="zh-TW" sz="2000" dirty="0" smtClean="0">
                <a:solidFill>
                  <a:prstClr val="black"/>
                </a:solidFill>
                <a:latin typeface="Candara" panose="020E0502030303020204" pitchFamily="34" charset="0"/>
                <a:ea typeface="華康儷中黑" panose="020B0509000000000000" pitchFamily="49" charset="-120"/>
              </a:rPr>
              <a:t>® Official Facebook Fan Page - https://www.facebook.com/motivesmhk 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sz="2000" dirty="0" smtClean="0">
                <a:solidFill>
                  <a:prstClr val="black"/>
                </a:solidFill>
                <a:latin typeface="Candara" panose="020E0502030303020204" pitchFamily="34" charset="0"/>
                <a:ea typeface="華康儷中黑" panose="020B0509000000000000" pitchFamily="49" charset="-120"/>
              </a:rPr>
              <a:t>Select and ‘LIKE’ your favorite Motives® Nail Art</a:t>
            </a:r>
          </a:p>
          <a:p>
            <a:pPr algn="ctr"/>
            <a:r>
              <a:rPr lang="en-US" altLang="zh-TW" sz="2000" b="1" dirty="0" smtClean="0">
                <a:solidFill>
                  <a:srgbClr val="B61B5A"/>
                </a:solidFill>
                <a:latin typeface="Candara" panose="020E0502030303020204" pitchFamily="34" charset="0"/>
                <a:ea typeface="華康儷中黑" panose="020B0509000000000000" pitchFamily="49" charset="-120"/>
              </a:rPr>
              <a:t>*Deadline for Voting: November 15, 2014 11:59 p.m.</a:t>
            </a:r>
            <a:endParaRPr lang="en-US" sz="2000" b="1" dirty="0">
              <a:solidFill>
                <a:srgbClr val="B61B5A"/>
              </a:solidFill>
              <a:latin typeface="Candara" panose="020E0502030303020204" pitchFamily="34" charset="0"/>
              <a:ea typeface="華康儷中黑" panose="020B0509000000000000" pitchFamily="49" charset="-120"/>
            </a:endParaRPr>
          </a:p>
        </p:txBody>
      </p:sp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11026" y="1558827"/>
            <a:ext cx="2172773" cy="1645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Content Placeholder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410774"/>
            <a:ext cx="1505236" cy="193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461574"/>
            <a:ext cx="1447800" cy="193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461574"/>
            <a:ext cx="1447800" cy="193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2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67600" y="1352545"/>
            <a:ext cx="1371600" cy="2058481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276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794938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934200" y="6273803"/>
            <a:ext cx="2209800" cy="584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688684" y="4648201"/>
            <a:ext cx="2303629" cy="1140499"/>
            <a:chOff x="4687720" y="666750"/>
            <a:chExt cx="2303629" cy="8553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97246" y="666750"/>
              <a:ext cx="2160754" cy="42768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87720" y="1094437"/>
              <a:ext cx="2303629" cy="427687"/>
            </a:xfrm>
            <a:prstGeom prst="rect">
              <a:avLst/>
            </a:prstGeom>
          </p:spPr>
        </p:pic>
      </p:grpSp>
      <p:cxnSp>
        <p:nvCxnSpPr>
          <p:cNvPr id="9" name="Straight Connector 8"/>
          <p:cNvCxnSpPr/>
          <p:nvPr/>
        </p:nvCxnSpPr>
        <p:spPr>
          <a:xfrm>
            <a:off x="6534150" y="4116104"/>
            <a:ext cx="0" cy="233680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8768" y="5218451"/>
            <a:ext cx="2329195" cy="6266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609036" y="4114800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 smtClean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網上彩妝派對</a:t>
            </a:r>
            <a:endParaRPr lang="en-US" sz="2800" dirty="0">
              <a:solidFill>
                <a:schemeClr val="bg1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3749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98"/>
            <a:ext cx="9144000" cy="6290913"/>
            <a:chOff x="0" y="-1"/>
            <a:chExt cx="9144000" cy="4718185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-1"/>
              <a:ext cx="9144000" cy="4705351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12833"/>
              <a:ext cx="3886200" cy="4705351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0" y="-1"/>
            <a:ext cx="3886200" cy="6290913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304800" y="2819400"/>
            <a:ext cx="33528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96254" y="4038600"/>
            <a:ext cx="33528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04800" y="5168900"/>
            <a:ext cx="33528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3217992"/>
            <a:ext cx="381000" cy="53974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62000" y="4648202"/>
            <a:ext cx="3048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Give the Party a theme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0" y="4404016"/>
            <a:ext cx="218630" cy="47278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62000" y="5663631"/>
            <a:ext cx="25252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Choose the number of days for the party to last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5460833"/>
            <a:ext cx="430494" cy="573992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0" y="914400"/>
            <a:ext cx="3886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ONLINE PARTY</a:t>
            </a:r>
          </a:p>
          <a:p>
            <a:pPr algn="ctr"/>
            <a:r>
              <a:rPr lang="en-US" sz="2000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NEW INTERACTIVE TOOL</a:t>
            </a:r>
          </a:p>
        </p:txBody>
      </p:sp>
      <p:sp>
        <p:nvSpPr>
          <p:cNvPr id="26" name="Rectangle 25"/>
          <p:cNvSpPr/>
          <p:nvPr/>
        </p:nvSpPr>
        <p:spPr>
          <a:xfrm>
            <a:off x="0" y="152406"/>
            <a:ext cx="3886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zh-TW" altLang="en-US" sz="2400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Arial" panose="020B0604020202020204" pitchFamily="34" charset="0"/>
              </a:rPr>
              <a:t>網</a:t>
            </a:r>
            <a:r>
              <a:rPr lang="zh-TW" altLang="en-US" sz="2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Arial" panose="020B0604020202020204" pitchFamily="34" charset="0"/>
              </a:rPr>
              <a:t>上彩妝派對</a:t>
            </a:r>
            <a:endParaRPr lang="en-US" sz="240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latin typeface="Calibri" panose="020F0502020204030204" pitchFamily="34" charset="0"/>
              <a:ea typeface="華康儷中黑" panose="020B0509000000000000" pitchFamily="49" charset="-120"/>
              <a:cs typeface="Arial" panose="020B0604020202020204" pitchFamily="34" charset="0"/>
            </a:endParaRPr>
          </a:p>
          <a:p>
            <a:pPr algn="ctr" defTabSz="914400"/>
            <a:r>
              <a:rPr lang="zh-TW" altLang="en-US" sz="2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Arial" panose="020B0604020202020204" pitchFamily="34" charset="0"/>
              </a:rPr>
              <a:t>最新互</a:t>
            </a:r>
            <a:r>
              <a:rPr lang="zh-TW" altLang="en-US" sz="2400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Arial" panose="020B0604020202020204" pitchFamily="34" charset="0"/>
              </a:rPr>
              <a:t>動銷售工具</a:t>
            </a:r>
            <a:endParaRPr lang="en-US" sz="240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latin typeface="Calibri" panose="020F0502020204030204" pitchFamily="34" charset="0"/>
              <a:ea typeface="華康儷中黑" panose="020B0509000000000000" pitchFamily="49" charset="-12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62000" y="1676400"/>
            <a:ext cx="29716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zh-TW" altLang="en-US" sz="2000" dirty="0" smtClean="0">
                <a:solidFill>
                  <a:prstClr val="white"/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Arial" panose="020B0604020202020204" pitchFamily="34" charset="0"/>
              </a:rPr>
              <a:t>讓任何人都能夠在網上</a:t>
            </a:r>
            <a:endParaRPr lang="en-US" altLang="zh-TW" sz="2000" dirty="0" smtClean="0">
              <a:solidFill>
                <a:prstClr val="white"/>
              </a:solidFill>
              <a:latin typeface="Calibri" panose="020F0502020204030204" pitchFamily="34" charset="0"/>
              <a:ea typeface="華康儷中黑" panose="020B0509000000000000" pitchFamily="49" charset="-120"/>
              <a:cs typeface="Arial" panose="020B0604020202020204" pitchFamily="34" charset="0"/>
            </a:endParaRPr>
          </a:p>
          <a:p>
            <a:pPr defTabSz="914400"/>
            <a:r>
              <a:rPr lang="zh-TW" altLang="en-US" sz="2000" dirty="0" smtClean="0">
                <a:solidFill>
                  <a:prstClr val="white"/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Arial" panose="020B0604020202020204" pitchFamily="34" charset="0"/>
              </a:rPr>
              <a:t>舉辦</a:t>
            </a:r>
            <a:r>
              <a:rPr lang="en-US" altLang="zh-TW" sz="2000" dirty="0" smtClean="0">
                <a:solidFill>
                  <a:prstClr val="white"/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Arial" panose="020B0604020202020204" pitchFamily="34" charset="0"/>
              </a:rPr>
              <a:t>Motives</a:t>
            </a:r>
            <a:r>
              <a:rPr lang="zh-TW" altLang="en-US" sz="2000" dirty="0" smtClean="0">
                <a:solidFill>
                  <a:prstClr val="white"/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Arial" panose="020B0604020202020204" pitchFamily="34" charset="0"/>
              </a:rPr>
              <a:t>彩妝派對</a:t>
            </a:r>
            <a:endParaRPr lang="en-US" sz="2000" dirty="0" smtClean="0">
              <a:solidFill>
                <a:prstClr val="white"/>
              </a:solidFill>
              <a:latin typeface="Calibri" panose="020F0502020204030204" pitchFamily="34" charset="0"/>
              <a:ea typeface="華康儷中黑" panose="020B0509000000000000" pitchFamily="49" charset="-120"/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072646"/>
            <a:ext cx="365760" cy="365761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762129" y="2286000"/>
            <a:ext cx="32004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Allows anyone including you to host a Motives Cosmetics party – ONLINE.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62000" y="3453831"/>
            <a:ext cx="25252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Within seconds you can set up your party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72678" y="2819400"/>
            <a:ext cx="25252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zh-TW" altLang="en-US" sz="2000" dirty="0">
                <a:solidFill>
                  <a:prstClr val="white"/>
                </a:solidFill>
                <a:latin typeface="Arial" panose="020B0604020202020204" pitchFamily="34" charset="0"/>
                <a:ea typeface="華康儷中黑" panose="020B0509000000000000" pitchFamily="49" charset="-120"/>
                <a:cs typeface="Arial" panose="020B0604020202020204" pitchFamily="34" charset="0"/>
              </a:rPr>
              <a:t>只需數</a:t>
            </a:r>
            <a:r>
              <a:rPr lang="zh-TW" altLang="en-US" sz="2000" dirty="0" smtClean="0">
                <a:solidFill>
                  <a:prstClr val="white"/>
                </a:solidFill>
                <a:latin typeface="Arial" panose="020B0604020202020204" pitchFamily="34" charset="0"/>
                <a:ea typeface="華康儷中黑" panose="020B0509000000000000" pitchFamily="49" charset="-120"/>
                <a:cs typeface="Arial" panose="020B0604020202020204" pitchFamily="34" charset="0"/>
              </a:rPr>
              <a:t>秒便可設定</a:t>
            </a:r>
            <a:endParaRPr lang="en-US" altLang="zh-TW" sz="2000" dirty="0" smtClean="0">
              <a:solidFill>
                <a:prstClr val="white"/>
              </a:solidFill>
              <a:latin typeface="Arial" panose="020B0604020202020204" pitchFamily="34" charset="0"/>
              <a:ea typeface="華康儷中黑" panose="020B0509000000000000" pitchFamily="49" charset="-120"/>
              <a:cs typeface="Arial" panose="020B0604020202020204" pitchFamily="34" charset="0"/>
            </a:endParaRPr>
          </a:p>
          <a:p>
            <a:pPr defTabSz="914400"/>
            <a:r>
              <a:rPr lang="zh-TW" altLang="en-US" sz="2000" dirty="0" smtClean="0">
                <a:solidFill>
                  <a:prstClr val="white"/>
                </a:solidFill>
                <a:latin typeface="Arial" panose="020B0604020202020204" pitchFamily="34" charset="0"/>
                <a:ea typeface="華康儷中黑" panose="020B0509000000000000" pitchFamily="49" charset="-120"/>
                <a:cs typeface="Arial" panose="020B0604020202020204" pitchFamily="34" charset="0"/>
              </a:rPr>
              <a:t>你的彩妝派對</a:t>
            </a:r>
            <a:endParaRPr lang="en-US" sz="2000" dirty="0" smtClean="0">
              <a:solidFill>
                <a:prstClr val="white"/>
              </a:solidFill>
              <a:latin typeface="Arial" panose="020B0604020202020204" pitchFamily="34" charset="0"/>
              <a:ea typeface="華康儷中黑" panose="020B0509000000000000" pitchFamily="49" charset="-120"/>
              <a:cs typeface="Arial" panose="020B060402020202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62000" y="4267200"/>
            <a:ext cx="3048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zh-TW" altLang="en-US" sz="2000" dirty="0" smtClean="0">
                <a:solidFill>
                  <a:prstClr val="white"/>
                </a:solidFill>
                <a:latin typeface="Arial" panose="020B0604020202020204" pitchFamily="34" charset="0"/>
                <a:ea typeface="華康儷中黑" panose="020B0509000000000000" pitchFamily="49" charset="-120"/>
                <a:cs typeface="Arial" panose="020B0604020202020204" pitchFamily="34" charset="0"/>
              </a:rPr>
              <a:t>提供派對主題</a:t>
            </a:r>
            <a:endParaRPr lang="en-US" sz="2000" dirty="0" smtClean="0">
              <a:solidFill>
                <a:prstClr val="white"/>
              </a:solidFill>
              <a:latin typeface="Arial" panose="020B0604020202020204" pitchFamily="34" charset="0"/>
              <a:ea typeface="華康儷中黑" panose="020B0509000000000000" pitchFamily="49" charset="-120"/>
              <a:cs typeface="Arial" panose="020B060402020202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62000" y="5314889"/>
            <a:ext cx="25252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zh-TW" altLang="en-US" sz="2000" dirty="0" smtClean="0">
                <a:solidFill>
                  <a:prstClr val="white"/>
                </a:solidFill>
                <a:latin typeface="Arial" panose="020B0604020202020204" pitchFamily="34" charset="0"/>
                <a:ea typeface="華康儷中黑" panose="020B0509000000000000" pitchFamily="49" charset="-120"/>
                <a:cs typeface="Arial" panose="020B0604020202020204" pitchFamily="34" charset="0"/>
              </a:rPr>
              <a:t>選擇派對舉</a:t>
            </a:r>
            <a:r>
              <a:rPr lang="zh-TW" altLang="en-US" sz="2000" dirty="0">
                <a:solidFill>
                  <a:prstClr val="white"/>
                </a:solidFill>
                <a:latin typeface="Arial" panose="020B0604020202020204" pitchFamily="34" charset="0"/>
                <a:ea typeface="華康儷中黑" panose="020B0509000000000000" pitchFamily="49" charset="-120"/>
                <a:cs typeface="Arial" panose="020B0604020202020204" pitchFamily="34" charset="0"/>
              </a:rPr>
              <a:t>辦時段</a:t>
            </a:r>
            <a:endParaRPr lang="en-US" sz="2000" dirty="0" smtClean="0">
              <a:solidFill>
                <a:prstClr val="white"/>
              </a:solidFill>
              <a:latin typeface="Arial" panose="020B0604020202020204" pitchFamily="34" charset="0"/>
              <a:ea typeface="華康儷中黑" panose="020B0509000000000000" pitchFamily="49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69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98"/>
            <a:ext cx="9144000" cy="6290913"/>
            <a:chOff x="0" y="-1"/>
            <a:chExt cx="9144000" cy="471818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-1"/>
              <a:ext cx="9144000" cy="4705351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12833"/>
              <a:ext cx="3886200" cy="4705351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0" y="-1"/>
            <a:ext cx="3886200" cy="6290913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304800" y="3352800"/>
            <a:ext cx="33528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96254" y="4635500"/>
            <a:ext cx="33528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995916" y="5505715"/>
            <a:ext cx="2895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Share your party link that is in your welcome email on </a:t>
            </a:r>
            <a:r>
              <a:rPr lang="en-US" sz="16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Facebook </a:t>
            </a:r>
            <a:r>
              <a:rPr lang="en-US" sz="1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and email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417" y="5077541"/>
            <a:ext cx="391903" cy="52253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14400" y="2420210"/>
            <a:ext cx="3048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Choose the category you wish to feature when customers go to the website to see your party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509" y="2184403"/>
            <a:ext cx="449901" cy="59986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979939" y="4063431"/>
            <a:ext cx="22727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Choose up to 12 looks to feature at the party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347" y="3657601"/>
            <a:ext cx="584079" cy="71729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965121"/>
            <a:ext cx="3886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ONLINE PARTY</a:t>
            </a:r>
          </a:p>
          <a:p>
            <a:pPr algn="ctr"/>
            <a:r>
              <a:rPr lang="en-US" sz="2000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NEW INTERACTIVE TOOL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152406"/>
            <a:ext cx="3886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zh-TW" altLang="en-US" sz="2400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Arial" panose="020B0604020202020204" pitchFamily="34" charset="0"/>
              </a:rPr>
              <a:t>網</a:t>
            </a:r>
            <a:r>
              <a:rPr lang="zh-TW" altLang="en-US" sz="2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Arial" panose="020B0604020202020204" pitchFamily="34" charset="0"/>
              </a:rPr>
              <a:t>上彩妝派對</a:t>
            </a:r>
            <a:endParaRPr lang="en-US" sz="240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latin typeface="Calibri" panose="020F0502020204030204" pitchFamily="34" charset="0"/>
              <a:ea typeface="華康儷中黑" panose="020B0509000000000000" pitchFamily="49" charset="-120"/>
              <a:cs typeface="Arial" panose="020B0604020202020204" pitchFamily="34" charset="0"/>
            </a:endParaRPr>
          </a:p>
          <a:p>
            <a:pPr algn="ctr" defTabSz="914400"/>
            <a:r>
              <a:rPr lang="zh-TW" altLang="en-US" sz="2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Arial" panose="020B0604020202020204" pitchFamily="34" charset="0"/>
              </a:rPr>
              <a:t>最新互</a:t>
            </a:r>
            <a:r>
              <a:rPr lang="zh-TW" altLang="en-US" sz="2400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Arial" panose="020B0604020202020204" pitchFamily="34" charset="0"/>
              </a:rPr>
              <a:t>動銷售工</a:t>
            </a:r>
            <a:r>
              <a:rPr lang="zh-TW" altLang="en-US" sz="2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Arial" panose="020B0604020202020204" pitchFamily="34" charset="0"/>
              </a:rPr>
              <a:t>具</a:t>
            </a:r>
            <a:endParaRPr lang="en-US" sz="240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latin typeface="Calibri" panose="020F0502020204030204" pitchFamily="34" charset="0"/>
              <a:ea typeface="華康儷中黑" panose="020B0509000000000000" pitchFamily="49" charset="-12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14400" y="1752025"/>
            <a:ext cx="2819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zh-TW" altLang="en-US" sz="2000" dirty="0" smtClean="0">
                <a:solidFill>
                  <a:prstClr val="white"/>
                </a:solidFill>
                <a:latin typeface="Arial" panose="020B0604020202020204" pitchFamily="34" charset="0"/>
                <a:ea typeface="華康儷中黑" panose="020B0509000000000000" pitchFamily="49" charset="-120"/>
                <a:cs typeface="Arial" panose="020B0604020202020204" pitchFamily="34" charset="0"/>
              </a:rPr>
              <a:t>選擇你想向客人推薦的</a:t>
            </a:r>
            <a:endParaRPr lang="en-US" altLang="zh-TW" sz="2000" dirty="0" smtClean="0">
              <a:solidFill>
                <a:prstClr val="white"/>
              </a:solidFill>
              <a:latin typeface="Arial" panose="020B0604020202020204" pitchFamily="34" charset="0"/>
              <a:ea typeface="華康儷中黑" panose="020B0509000000000000" pitchFamily="49" charset="-120"/>
              <a:cs typeface="Arial" panose="020B0604020202020204" pitchFamily="34" charset="0"/>
            </a:endParaRPr>
          </a:p>
          <a:p>
            <a:pPr defTabSz="914400"/>
            <a:r>
              <a:rPr lang="zh-TW" altLang="en-US" sz="2000" dirty="0" smtClean="0">
                <a:solidFill>
                  <a:prstClr val="white"/>
                </a:solidFill>
                <a:latin typeface="Arial" panose="020B0604020202020204" pitchFamily="34" charset="0"/>
                <a:ea typeface="華康儷中黑" panose="020B0509000000000000" pitchFamily="49" charset="-120"/>
                <a:cs typeface="Arial" panose="020B0604020202020204" pitchFamily="34" charset="0"/>
              </a:rPr>
              <a:t>彩妝類別</a:t>
            </a:r>
            <a:endParaRPr lang="en-US" sz="2000" dirty="0" smtClean="0">
              <a:solidFill>
                <a:prstClr val="white"/>
              </a:solidFill>
              <a:latin typeface="Arial" panose="020B0604020202020204" pitchFamily="34" charset="0"/>
              <a:ea typeface="華康儷中黑" panose="020B0509000000000000" pitchFamily="49" charset="-12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79939" y="3406913"/>
            <a:ext cx="22727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zh-TW" altLang="en-US" sz="2000" dirty="0" smtClean="0">
                <a:solidFill>
                  <a:prstClr val="white"/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Arial" panose="020B0604020202020204" pitchFamily="34" charset="0"/>
              </a:rPr>
              <a:t>選擇 </a:t>
            </a:r>
            <a:r>
              <a:rPr lang="en-US" altLang="zh-TW" sz="2000" dirty="0" smtClean="0">
                <a:solidFill>
                  <a:prstClr val="white"/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Arial" panose="020B0604020202020204" pitchFamily="34" charset="0"/>
              </a:rPr>
              <a:t>12</a:t>
            </a:r>
            <a:r>
              <a:rPr lang="zh-TW" altLang="en-US" sz="2000" dirty="0" smtClean="0">
                <a:solidFill>
                  <a:prstClr val="white"/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Arial" panose="020B0604020202020204" pitchFamily="34" charset="0"/>
              </a:rPr>
              <a:t> 款</a:t>
            </a:r>
            <a:r>
              <a:rPr lang="zh-TW" altLang="en-US" sz="2000" dirty="0">
                <a:solidFill>
                  <a:prstClr val="white"/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Arial" panose="020B0604020202020204" pitchFamily="34" charset="0"/>
              </a:rPr>
              <a:t>在派對</a:t>
            </a:r>
            <a:r>
              <a:rPr lang="zh-TW" altLang="en-US" sz="2000" dirty="0" smtClean="0">
                <a:solidFill>
                  <a:prstClr val="white"/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Arial" panose="020B0604020202020204" pitchFamily="34" charset="0"/>
              </a:rPr>
              <a:t>中介紹的妝</a:t>
            </a:r>
            <a:r>
              <a:rPr lang="zh-TW" altLang="en-US" sz="2000" dirty="0">
                <a:solidFill>
                  <a:prstClr val="white"/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Arial" panose="020B0604020202020204" pitchFamily="34" charset="0"/>
              </a:rPr>
              <a:t>容</a:t>
            </a:r>
            <a:endParaRPr lang="en-US" sz="2000" dirty="0">
              <a:solidFill>
                <a:prstClr val="white"/>
              </a:solidFill>
              <a:latin typeface="Calibri" panose="020F0502020204030204" pitchFamily="34" charset="0"/>
              <a:ea typeface="華康儷中黑" panose="020B0509000000000000" pitchFamily="49" charset="-12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62247" y="4676750"/>
            <a:ext cx="2895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>
                <a:solidFill>
                  <a:prstClr val="white"/>
                </a:solidFill>
                <a:latin typeface="Arial" panose="020B0604020202020204" pitchFamily="34" charset="0"/>
                <a:ea typeface="華康儷中黑" panose="020B0509000000000000" pitchFamily="49" charset="-120"/>
                <a:cs typeface="Arial" panose="020B0604020202020204" pitchFamily="34" charset="0"/>
              </a:rPr>
              <a:t>透過歡迎電郵內的派對</a:t>
            </a:r>
            <a:r>
              <a:rPr lang="zh-TW" altLang="en-US" dirty="0">
                <a:solidFill>
                  <a:prstClr val="white"/>
                </a:solidFill>
                <a:latin typeface="Arial" panose="020B0604020202020204" pitchFamily="34" charset="0"/>
                <a:ea typeface="華康儷中黑" panose="020B0509000000000000" pitchFamily="49" charset="-120"/>
                <a:cs typeface="Arial" panose="020B0604020202020204" pitchFamily="34" charset="0"/>
              </a:rPr>
              <a:t>連結分享至</a:t>
            </a:r>
            <a:r>
              <a:rPr lang="en-US" altLang="zh-TW" dirty="0" smtClean="0">
                <a:solidFill>
                  <a:prstClr val="white"/>
                </a:solidFill>
                <a:latin typeface="Arial" panose="020B0604020202020204" pitchFamily="34" charset="0"/>
                <a:ea typeface="華康儷中黑" panose="020B0509000000000000" pitchFamily="49" charset="-120"/>
                <a:cs typeface="Arial" panose="020B0604020202020204" pitchFamily="34" charset="0"/>
              </a:rPr>
              <a:t>Facebook</a:t>
            </a:r>
            <a:r>
              <a:rPr lang="zh-TW" altLang="en-US" dirty="0">
                <a:solidFill>
                  <a:prstClr val="white"/>
                </a:solidFill>
                <a:latin typeface="Arial" panose="020B0604020202020204" pitchFamily="34" charset="0"/>
                <a:ea typeface="華康儷中黑" panose="020B0509000000000000" pitchFamily="49" charset="-120"/>
                <a:cs typeface="Arial" panose="020B0604020202020204" pitchFamily="34" charset="0"/>
              </a:rPr>
              <a:t>或電</a:t>
            </a:r>
            <a:r>
              <a:rPr lang="zh-TW" altLang="en-US" dirty="0" smtClean="0">
                <a:solidFill>
                  <a:prstClr val="white"/>
                </a:solidFill>
                <a:latin typeface="Arial" panose="020B0604020202020204" pitchFamily="34" charset="0"/>
                <a:ea typeface="華康儷中黑" panose="020B0509000000000000" pitchFamily="49" charset="-120"/>
                <a:cs typeface="Arial" panose="020B0604020202020204" pitchFamily="34" charset="0"/>
              </a:rPr>
              <a:t>郵給朋友</a:t>
            </a:r>
            <a:endParaRPr lang="en-US" dirty="0">
              <a:solidFill>
                <a:prstClr val="white"/>
              </a:solidFill>
              <a:latin typeface="Arial" panose="020B0604020202020204" pitchFamily="34" charset="0"/>
              <a:ea typeface="華康儷中黑" panose="020B0509000000000000" pitchFamily="49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77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9524" y="3"/>
            <a:ext cx="9153524" cy="6273800"/>
            <a:chOff x="-28574" y="0"/>
            <a:chExt cx="9096374" cy="4781550"/>
          </a:xfrm>
        </p:grpSpPr>
        <p:pic>
          <p:nvPicPr>
            <p:cNvPr id="4" name="Picture 3" descr="Screen Shot 2014-08-01 at 12.44.23 AM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574" y="0"/>
              <a:ext cx="7278992" cy="4781550"/>
            </a:xfrm>
            <a:prstGeom prst="rect">
              <a:avLst/>
            </a:prstGeom>
          </p:spPr>
        </p:pic>
        <p:pic>
          <p:nvPicPr>
            <p:cNvPr id="5" name="Picture 4" descr="Screen Shot 2014-08-01 at 12.44.23 AM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449"/>
            <a:stretch/>
          </p:blipFill>
          <p:spPr>
            <a:xfrm flipH="1">
              <a:off x="7250418" y="0"/>
              <a:ext cx="1817382" cy="4781550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5943600" y="1701800"/>
            <a:ext cx="3108960" cy="3108960"/>
            <a:chOff x="-546218" y="1031372"/>
            <a:chExt cx="3441818" cy="3352800"/>
          </a:xfrm>
        </p:grpSpPr>
        <p:sp>
          <p:nvSpPr>
            <p:cNvPr id="8" name="Oval 7"/>
            <p:cNvSpPr/>
            <p:nvPr/>
          </p:nvSpPr>
          <p:spPr>
            <a:xfrm>
              <a:off x="-546218" y="1031372"/>
              <a:ext cx="3441818" cy="3352800"/>
            </a:xfrm>
            <a:prstGeom prst="ellipse">
              <a:avLst/>
            </a:prstGeom>
            <a:solidFill>
              <a:srgbClr val="A1694D">
                <a:alpha val="15000"/>
              </a:srgbClr>
            </a:solidFill>
            <a:ln w="3175">
              <a:solidFill>
                <a:srgbClr val="EAD6B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-377501" y="1200150"/>
              <a:ext cx="3124200" cy="3048000"/>
            </a:xfrm>
            <a:prstGeom prst="ellipse">
              <a:avLst/>
            </a:prstGeom>
            <a:gradFill flip="none" rotWithShape="1">
              <a:gsLst>
                <a:gs pos="0">
                  <a:srgbClr val="A1694D">
                    <a:shade val="30000"/>
                    <a:satMod val="115000"/>
                  </a:srgbClr>
                </a:gs>
                <a:gs pos="50000">
                  <a:srgbClr val="A1694D">
                    <a:shade val="67500"/>
                    <a:satMod val="115000"/>
                  </a:srgbClr>
                </a:gs>
                <a:gs pos="100000">
                  <a:srgbClr val="A1694D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a typeface="華康儷中黑" panose="020B0509000000000000" pitchFamily="49" charset="-120"/>
                  <a:cs typeface="Arial" panose="020B0604020202020204" pitchFamily="34" charset="0"/>
                </a:rPr>
                <a:t>MOTIVES</a:t>
              </a:r>
              <a:r>
                <a:rPr lang="en-US" sz="2800" dirty="0" smtClean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Calibri"/>
                  <a:ea typeface="華康儷中黑" panose="020B0509000000000000" pitchFamily="49" charset="-120"/>
                  <a:cs typeface="Arial" panose="020B0604020202020204" pitchFamily="34" charset="0"/>
                </a:rPr>
                <a:t>®</a:t>
              </a:r>
              <a:r>
                <a:rPr lang="en-US" sz="2800" dirty="0" smtClean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a typeface="華康儷中黑" panose="020B0509000000000000" pitchFamily="49" charset="-12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zh-TW" altLang="en-US" sz="2800" dirty="0" smtClean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a typeface="華康儷中黑" panose="020B0509000000000000" pitchFamily="49" charset="-120"/>
                  <a:cs typeface="Arial" panose="020B0604020202020204" pitchFamily="34" charset="0"/>
                </a:rPr>
                <a:t>彩妝系列</a:t>
              </a:r>
              <a:endParaRPr lang="en-US" sz="28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華康儷中黑" panose="020B0509000000000000" pitchFamily="49" charset="-120"/>
                <a:cs typeface="Arial" panose="020B0604020202020204" pitchFamily="34" charset="0"/>
              </a:endParaRPr>
            </a:p>
            <a:p>
              <a:pPr algn="ctr"/>
              <a:r>
                <a:rPr lang="zh-TW" altLang="en-US" sz="2800" dirty="0" smtClean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a typeface="華康儷中黑" panose="020B0509000000000000" pitchFamily="49" charset="-120"/>
                  <a:cs typeface="Arial" panose="020B0604020202020204" pitchFamily="34" charset="0"/>
                </a:rPr>
                <a:t>最新互動</a:t>
              </a:r>
              <a:endParaRPr lang="en-US" altLang="zh-TW" sz="2800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華康儷中黑" panose="020B0509000000000000" pitchFamily="49" charset="-120"/>
                <a:cs typeface="Arial" panose="020B0604020202020204" pitchFamily="34" charset="0"/>
              </a:endParaRPr>
            </a:p>
            <a:p>
              <a:pPr algn="ctr"/>
              <a:r>
                <a:rPr lang="zh-TW" altLang="en-US" sz="2800" dirty="0" smtClean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a typeface="華康儷中黑" panose="020B0509000000000000" pitchFamily="49" charset="-120"/>
                  <a:cs typeface="Arial" panose="020B0604020202020204" pitchFamily="34" charset="0"/>
                </a:rPr>
                <a:t>銷售工</a:t>
              </a:r>
              <a:r>
                <a:rPr lang="zh-TW" altLang="en-US" sz="28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a typeface="華康儷中黑" panose="020B0509000000000000" pitchFamily="49" charset="-120"/>
                  <a:cs typeface="Arial" panose="020B0604020202020204" pitchFamily="34" charset="0"/>
                </a:rPr>
                <a:t>具</a:t>
              </a:r>
              <a:endParaRPr lang="en-US" sz="28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華康儷中黑" panose="020B0509000000000000" pitchFamily="49" charset="-120"/>
                <a:cs typeface="Arial" panose="020B0604020202020204" pitchFamily="34" charset="0"/>
              </a:endParaRPr>
            </a:p>
          </p:txBody>
        </p:sp>
      </p:grpSp>
      <p:sp>
        <p:nvSpPr>
          <p:cNvPr id="10" name="Flowchart: Alternate Process 9"/>
          <p:cNvSpPr/>
          <p:nvPr/>
        </p:nvSpPr>
        <p:spPr>
          <a:xfrm>
            <a:off x="152400" y="3657600"/>
            <a:ext cx="1828800" cy="381000"/>
          </a:xfrm>
          <a:prstGeom prst="flowChartAlternateProcess">
            <a:avLst/>
          </a:prstGeom>
          <a:solidFill>
            <a:srgbClr val="B61B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dirty="0">
                <a:solidFill>
                  <a:schemeClr val="bg1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立即舉辨派</a:t>
            </a:r>
            <a:r>
              <a:rPr lang="zh-TW" altLang="en-US" sz="1400" dirty="0" smtClean="0">
                <a:solidFill>
                  <a:schemeClr val="bg1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對</a:t>
            </a:r>
            <a:endParaRPr lang="en-US" altLang="zh-TW" sz="1400" dirty="0" smtClean="0">
              <a:solidFill>
                <a:schemeClr val="bg1"/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  <a:p>
            <a:pPr algn="ctr"/>
            <a:r>
              <a:rPr lang="en-US" sz="1200" dirty="0" smtClean="0">
                <a:solidFill>
                  <a:schemeClr val="bg1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Create Your Party Now!</a:t>
            </a:r>
            <a:endParaRPr lang="en-US" sz="1200" dirty="0">
              <a:solidFill>
                <a:schemeClr val="bg1"/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5181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CAC1DCC1-9CB4-4B83-A52F-F66D392E8853" descr="CAC1DCC1-9CB4-4B83-A52F-F66D392E885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15"/>
          <a:stretch/>
        </p:blipFill>
        <p:spPr bwMode="auto">
          <a:xfrm>
            <a:off x="4572000" y="2438400"/>
            <a:ext cx="4431372" cy="4135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CAC1DCC1-9CB4-4B83-A52F-F66D392E8853" descr="CAC1DCC1-9CB4-4B83-A52F-F66D392E885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420"/>
          <a:stretch/>
        </p:blipFill>
        <p:spPr bwMode="auto">
          <a:xfrm>
            <a:off x="144172" y="838200"/>
            <a:ext cx="4427828" cy="3746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76800" y="1531203"/>
            <a:ext cx="388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600" dirty="0">
                <a:latin typeface="Calibri" panose="020F0502020204030204" pitchFamily="34" charset="0"/>
                <a:ea typeface="華康儷中黑" panose="020B0509000000000000" pitchFamily="49" charset="-120"/>
              </a:rPr>
              <a:t>兩次使用</a:t>
            </a:r>
            <a:r>
              <a:rPr lang="zh-TW" altLang="en-US" sz="2600" dirty="0" smtClean="0">
                <a:latin typeface="Calibri" panose="020F0502020204030204" pitchFamily="34" charset="0"/>
                <a:ea typeface="華康儷中黑" panose="020B0509000000000000" pitchFamily="49" charset="-120"/>
              </a:rPr>
              <a:t>後</a:t>
            </a:r>
            <a:r>
              <a:rPr lang="en-US" altLang="zh-TW" sz="2600" dirty="0" smtClean="0">
                <a:latin typeface="Calibri" panose="020F0502020204030204" pitchFamily="34" charset="0"/>
                <a:ea typeface="華康儷中黑" panose="020B0509000000000000" pitchFamily="49" charset="-120"/>
              </a:rPr>
              <a:t>…</a:t>
            </a:r>
            <a:endParaRPr lang="en-US" sz="2600" dirty="0" smtClean="0">
              <a:latin typeface="Calibri" panose="020F0502020204030204" pitchFamily="34" charset="0"/>
              <a:ea typeface="華康儷中黑" panose="020B0509000000000000" pitchFamily="49" charset="-120"/>
            </a:endParaRPr>
          </a:p>
          <a:p>
            <a:r>
              <a:rPr lang="en-US" sz="2200" dirty="0" smtClean="0">
                <a:latin typeface="Calibri" panose="020F0502020204030204" pitchFamily="34" charset="0"/>
                <a:ea typeface="華康儷中黑" panose="020B0509000000000000" pitchFamily="49" charset="-120"/>
              </a:rPr>
              <a:t>After 2</a:t>
            </a:r>
            <a:r>
              <a:rPr lang="en-US" sz="2200" baseline="30000" dirty="0" smtClean="0">
                <a:latin typeface="Calibri" panose="020F0502020204030204" pitchFamily="34" charset="0"/>
                <a:ea typeface="華康儷中黑" panose="020B0509000000000000" pitchFamily="49" charset="-120"/>
              </a:rPr>
              <a:t>nd</a:t>
            </a:r>
            <a:r>
              <a:rPr lang="en-US" sz="2200" dirty="0" smtClean="0">
                <a:latin typeface="Calibri" panose="020F0502020204030204" pitchFamily="34" charset="0"/>
                <a:ea typeface="華康儷中黑" panose="020B0509000000000000" pitchFamily="49" charset="-120"/>
              </a:rPr>
              <a:t> applications…</a:t>
            </a:r>
            <a:endParaRPr lang="en-US" sz="2200" dirty="0">
              <a:latin typeface="Calibri" panose="020F0502020204030204" pitchFamily="34" charset="0"/>
              <a:ea typeface="華康儷中黑" panose="020B0509000000000000" pitchFamily="49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629400"/>
            <a:ext cx="91440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zh-TW" altLang="en-US" sz="800" dirty="0">
                <a:latin typeface="Calibri" panose="020F0502020204030204" pitchFamily="34" charset="0"/>
                <a:ea typeface="華康儷中黑" panose="020B0509000000000000" pitchFamily="49" charset="-120"/>
              </a:rPr>
              <a:t>上面展示的並不是必然效果。見證效果因人而異</a:t>
            </a:r>
            <a:r>
              <a:rPr lang="zh-TW" altLang="en-US" sz="800" dirty="0" smtClean="0">
                <a:latin typeface="Calibri" panose="020F0502020204030204" pitchFamily="34" charset="0"/>
                <a:ea typeface="華康儷中黑" panose="020B0509000000000000" pitchFamily="49" charset="-120"/>
              </a:rPr>
              <a:t>。</a:t>
            </a:r>
            <a:r>
              <a:rPr lang="en-US" sz="800" dirty="0" smtClean="0">
                <a:latin typeface="Calibri" panose="020F0502020204030204" pitchFamily="34" charset="0"/>
                <a:ea typeface="華康儷中黑" panose="020B0509000000000000" pitchFamily="49" charset="-120"/>
              </a:rPr>
              <a:t>Results </a:t>
            </a:r>
            <a:r>
              <a:rPr lang="en-US" sz="800" dirty="0">
                <a:latin typeface="Calibri" panose="020F0502020204030204" pitchFamily="34" charset="0"/>
                <a:ea typeface="華康儷中黑" panose="020B0509000000000000" pitchFamily="49" charset="-120"/>
              </a:rPr>
              <a:t>shown above may not be typical. Individual results may </a:t>
            </a:r>
            <a:r>
              <a:rPr lang="en-US" sz="800" dirty="0" smtClean="0">
                <a:latin typeface="Calibri" panose="020F0502020204030204" pitchFamily="34" charset="0"/>
                <a:ea typeface="華康儷中黑" panose="020B0509000000000000" pitchFamily="49" charset="-120"/>
              </a:rPr>
              <a:t>vary.</a:t>
            </a:r>
          </a:p>
          <a:p>
            <a:pPr algn="just"/>
            <a:r>
              <a:rPr lang="en-US" sz="800" dirty="0" smtClean="0">
                <a:latin typeface="Calibri" panose="020F0502020204030204" pitchFamily="34" charset="0"/>
                <a:ea typeface="華康儷中黑" panose="020B0509000000000000" pitchFamily="49" charset="-120"/>
              </a:rPr>
              <a:t> </a:t>
            </a:r>
            <a:endParaRPr lang="en-US" sz="800" dirty="0">
              <a:latin typeface="Calibri" panose="020F0502020204030204" pitchFamily="34" charset="0"/>
              <a:ea typeface="華康儷中黑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0013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 descr="T:\Motives\Press\Press 2014\ConventionPR\GQ.pn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0562" y="-14005"/>
            <a:ext cx="3750892" cy="687200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" name="Picture 2" descr="C:\Users\sarab\AppData\Local\Microsoft\Windows\Temporary Internet Files\Content.Outlook\RA7UPQUU\photo 1 (6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" y="-10208"/>
            <a:ext cx="3861565" cy="686500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Triangle 6"/>
          <p:cNvSpPr/>
          <p:nvPr/>
        </p:nvSpPr>
        <p:spPr>
          <a:xfrm flipH="1">
            <a:off x="4495810" y="-10208"/>
            <a:ext cx="4648195" cy="6868207"/>
          </a:xfrm>
          <a:prstGeom prst="rtTriangle">
            <a:avLst/>
          </a:prstGeom>
          <a:solidFill>
            <a:schemeClr val="tx1">
              <a:lumMod val="85000"/>
              <a:lumOff val="1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400" dirty="0" smtClean="0">
              <a:ln w="3175">
                <a:noFill/>
              </a:ln>
              <a:solidFill>
                <a:prstClr val="white"/>
              </a:solidFill>
              <a:latin typeface="AvantGarde Bk BT" pitchFamily="34" charset="0"/>
              <a:cs typeface="Helvetica Neue"/>
            </a:endParaRPr>
          </a:p>
        </p:txBody>
      </p:sp>
      <p:sp>
        <p:nvSpPr>
          <p:cNvPr id="6" name="Right Triangle 5"/>
          <p:cNvSpPr/>
          <p:nvPr/>
        </p:nvSpPr>
        <p:spPr>
          <a:xfrm flipH="1" flipV="1">
            <a:off x="7543799" y="-10208"/>
            <a:ext cx="1600195" cy="2728008"/>
          </a:xfrm>
          <a:prstGeom prst="rtTriangle">
            <a:avLst/>
          </a:prstGeom>
          <a:solidFill>
            <a:srgbClr val="00B0F0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62200" y="264331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en-US" i="1" dirty="0">
              <a:solidFill>
                <a:srgbClr val="ED9456"/>
              </a:solidFill>
              <a:latin typeface="Helvetica Neue"/>
              <a:cs typeface="Helvetica Neue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400800" y="3886200"/>
            <a:ext cx="2590800" cy="2438401"/>
            <a:chOff x="6324589" y="2463284"/>
            <a:chExt cx="2590800" cy="1828799"/>
          </a:xfrm>
        </p:grpSpPr>
        <p:sp>
          <p:nvSpPr>
            <p:cNvPr id="2" name="Rectangle 1"/>
            <p:cNvSpPr/>
            <p:nvPr/>
          </p:nvSpPr>
          <p:spPr>
            <a:xfrm>
              <a:off x="6781789" y="2463285"/>
              <a:ext cx="2133600" cy="13619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400" b="1" i="1" dirty="0">
                  <a:solidFill>
                    <a:srgbClr val="FFFFFF"/>
                  </a:solidFill>
                  <a:ea typeface="Apple LiGothic Medium"/>
                  <a:cs typeface="Apple LiGothic Medium"/>
                </a:rPr>
                <a:t>Lumière de </a:t>
              </a:r>
              <a:r>
                <a:rPr lang="en-US" sz="1400" b="1" i="1" dirty="0" err="1" smtClean="0">
                  <a:solidFill>
                    <a:srgbClr val="FFFFFF"/>
                  </a:solidFill>
                  <a:ea typeface="Apple LiGothic Medium"/>
                  <a:cs typeface="Apple LiGothic Medium"/>
                </a:rPr>
                <a:t>Vie</a:t>
              </a:r>
              <a:r>
                <a:rPr lang="en-US" sz="1400" b="1" i="1" dirty="0" err="1" smtClean="0">
                  <a:solidFill>
                    <a:srgbClr val="FFFFFF"/>
                  </a:solidFill>
                  <a:latin typeface="Calibri"/>
                  <a:ea typeface="Apple LiGothic Medium"/>
                  <a:cs typeface="Apple LiGothic Medium"/>
                </a:rPr>
                <a:t>®</a:t>
              </a:r>
              <a:r>
                <a:rPr lang="en-US" sz="1400" b="1" i="1" dirty="0" err="1" smtClean="0">
                  <a:solidFill>
                    <a:srgbClr val="FFFFFF"/>
                  </a:solidFill>
                  <a:ea typeface="Apple LiGothic Medium"/>
                  <a:cs typeface="Apple LiGothic Medium"/>
                </a:rPr>
                <a:t>極緻研亮護膚系列蘊藏</a:t>
              </a:r>
              <a:r>
                <a:rPr lang="zh-TW" altLang="en-US" sz="1400" b="1" i="1" dirty="0">
                  <a:solidFill>
                    <a:srgbClr val="FFFFFF"/>
                  </a:solidFill>
                  <a:ea typeface="Apple LiGothic Medium"/>
                  <a:cs typeface="Apple LiGothic Medium"/>
                </a:rPr>
                <a:t>大地與海洋的力量，</a:t>
              </a:r>
              <a:r>
                <a:rPr lang="en-US" sz="1400" b="1" i="1" dirty="0">
                  <a:solidFill>
                    <a:srgbClr val="FFFFFF"/>
                  </a:solidFill>
                  <a:ea typeface="Apple LiGothic Medium"/>
                  <a:cs typeface="Apple LiGothic Medium"/>
                </a:rPr>
                <a:t>令肌膚剔透明亮，煥發年輕再生光彩</a:t>
              </a:r>
              <a:r>
                <a:rPr lang="en-US" sz="1400" dirty="0">
                  <a:solidFill>
                    <a:srgbClr val="FFFFFF"/>
                  </a:solidFill>
                  <a:ea typeface="Apple LiGothic Medium"/>
                  <a:cs typeface="Apple LiGothic Medium"/>
                </a:rPr>
                <a:t> </a:t>
              </a:r>
            </a:p>
            <a:p>
              <a:pPr algn="r"/>
              <a:endParaRPr lang="en-US" sz="1400" b="1" i="1" cap="small" dirty="0" smtClean="0">
                <a:ln w="3175">
                  <a:noFill/>
                </a:ln>
                <a:solidFill>
                  <a:prstClr val="white"/>
                </a:solidFill>
                <a:cs typeface="Helvetica Neue"/>
              </a:endParaRPr>
            </a:p>
            <a:p>
              <a:pPr algn="r"/>
              <a:r>
                <a:rPr lang="en-US" sz="1400" b="1" i="1" cap="small" dirty="0" smtClean="0">
                  <a:ln w="3175">
                    <a:noFill/>
                  </a:ln>
                  <a:solidFill>
                    <a:prstClr val="white"/>
                  </a:solidFill>
                  <a:cs typeface="Helvetica Neue"/>
                </a:rPr>
                <a:t>Using </a:t>
              </a:r>
              <a:r>
                <a:rPr lang="en-US" sz="1400" b="1" i="1" cap="small" dirty="0">
                  <a:ln w="3175">
                    <a:noFill/>
                  </a:ln>
                  <a:solidFill>
                    <a:prstClr val="white"/>
                  </a:solidFill>
                  <a:cs typeface="Helvetica Neue"/>
                </a:rPr>
                <a:t>the power of the earth and sea, </a:t>
              </a:r>
              <a:r>
                <a:rPr lang="en-US" sz="1400" b="1" i="1" cap="small" dirty="0" smtClean="0">
                  <a:ln w="3175">
                    <a:noFill/>
                  </a:ln>
                  <a:solidFill>
                    <a:prstClr val="white"/>
                  </a:solidFill>
                  <a:cs typeface="Helvetica Neue"/>
                </a:rPr>
                <a:t>Lumière</a:t>
              </a:r>
              <a:endParaRPr lang="en-US" sz="1400" b="1" i="1" cap="small" dirty="0">
                <a:ln w="3175">
                  <a:noFill/>
                </a:ln>
                <a:solidFill>
                  <a:prstClr val="white"/>
                </a:solidFill>
                <a:cs typeface="Helvetica Neue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6400789" y="2463284"/>
              <a:ext cx="413712" cy="317527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6324589" y="3738086"/>
              <a:ext cx="2590800" cy="553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400" b="1" i="1" cap="small" dirty="0">
                  <a:ln w="3175">
                    <a:noFill/>
                  </a:ln>
                  <a:solidFill>
                    <a:prstClr val="white"/>
                  </a:solidFill>
                  <a:cs typeface="Helvetica Neue"/>
                </a:rPr>
                <a:t>de </a:t>
              </a:r>
              <a:r>
                <a:rPr lang="en-US" sz="1400" b="1" i="1" cap="small" dirty="0" smtClean="0">
                  <a:ln w="3175">
                    <a:noFill/>
                  </a:ln>
                  <a:solidFill>
                    <a:prstClr val="white"/>
                  </a:solidFill>
                  <a:cs typeface="Helvetica Neue"/>
                </a:rPr>
                <a:t>Vie</a:t>
              </a:r>
              <a:r>
                <a:rPr lang="en-US" sz="1400" b="1" i="1" cap="small" dirty="0" smtClean="0">
                  <a:ln w="3175">
                    <a:noFill/>
                  </a:ln>
                  <a:solidFill>
                    <a:prstClr val="white"/>
                  </a:solidFill>
                  <a:latin typeface="Calibri"/>
                  <a:cs typeface="Helvetica Neue"/>
                </a:rPr>
                <a:t>®</a:t>
              </a:r>
              <a:r>
                <a:rPr lang="en-US" sz="1400" b="1" i="1" cap="small" dirty="0" smtClean="0">
                  <a:ln w="3175">
                    <a:noFill/>
                  </a:ln>
                  <a:solidFill>
                    <a:prstClr val="white"/>
                  </a:solidFill>
                  <a:cs typeface="Helvetica Neue"/>
                </a:rPr>
                <a:t> </a:t>
              </a:r>
              <a:r>
                <a:rPr lang="en-US" sz="1400" b="1" i="1" cap="small" dirty="0">
                  <a:ln w="3175">
                    <a:noFill/>
                  </a:ln>
                  <a:solidFill>
                    <a:prstClr val="white"/>
                  </a:solidFill>
                  <a:cs typeface="Helvetica Neue"/>
                </a:rPr>
                <a:t>helps provide revitalized radiance, improved clarity and younger-looking skin.</a:t>
              </a:r>
            </a:p>
          </p:txBody>
        </p:sp>
      </p:grpSp>
      <p:pic>
        <p:nvPicPr>
          <p:cNvPr id="14" name="Picture 13" descr="Lumiere de Vie®_logo_872.pn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3419" y="6273800"/>
            <a:ext cx="830273" cy="33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59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9394" y="366196"/>
            <a:ext cx="3569206" cy="64918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63784" y="366198"/>
            <a:ext cx="5180216" cy="64918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Right Triangle 10"/>
          <p:cNvSpPr/>
          <p:nvPr/>
        </p:nvSpPr>
        <p:spPr>
          <a:xfrm>
            <a:off x="16" y="-10208"/>
            <a:ext cx="3657599" cy="6868207"/>
          </a:xfrm>
          <a:prstGeom prst="rtTriangle">
            <a:avLst/>
          </a:prstGeom>
          <a:solidFill>
            <a:schemeClr val="tx1">
              <a:lumMod val="85000"/>
              <a:lumOff val="1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400" dirty="0" smtClean="0">
              <a:ln w="3175">
                <a:noFill/>
              </a:ln>
              <a:solidFill>
                <a:prstClr val="white"/>
              </a:solidFill>
              <a:latin typeface="AvantGarde Bk BT" pitchFamily="34" charset="0"/>
              <a:cs typeface="Helvetica Neue"/>
            </a:endParaRPr>
          </a:p>
        </p:txBody>
      </p:sp>
      <p:sp>
        <p:nvSpPr>
          <p:cNvPr id="12" name="Right Triangle 11"/>
          <p:cNvSpPr/>
          <p:nvPr/>
        </p:nvSpPr>
        <p:spPr>
          <a:xfrm flipV="1">
            <a:off x="12" y="-10208"/>
            <a:ext cx="1600195" cy="2728008"/>
          </a:xfrm>
          <a:prstGeom prst="rtTriangle">
            <a:avLst/>
          </a:prstGeom>
          <a:solidFill>
            <a:srgbClr val="92D050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52401" y="3809997"/>
            <a:ext cx="2055291" cy="2057638"/>
            <a:chOff x="6711869" y="2006573"/>
            <a:chExt cx="2055291" cy="1543229"/>
          </a:xfrm>
        </p:grpSpPr>
        <p:sp>
          <p:nvSpPr>
            <p:cNvPr id="14" name="Rectangle 13"/>
            <p:cNvSpPr/>
            <p:nvPr/>
          </p:nvSpPr>
          <p:spPr>
            <a:xfrm>
              <a:off x="6940470" y="2349473"/>
              <a:ext cx="182669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i="1" dirty="0">
                  <a:solidFill>
                    <a:srgbClr val="FFFFFF"/>
                  </a:solidFill>
                  <a:latin typeface="Apple LiGothic Medium"/>
                  <a:ea typeface="Apple LiGothic Medium"/>
                  <a:cs typeface="Apple LiGothic Medium"/>
                </a:rPr>
                <a:t>長效滋潤，令你的肌膚持久水潤</a:t>
              </a:r>
              <a:endParaRPr lang="en-US" sz="1400" dirty="0">
                <a:solidFill>
                  <a:srgbClr val="FFFFFF"/>
                </a:solidFill>
                <a:latin typeface="Apple LiGothic Medium"/>
                <a:ea typeface="Apple LiGothic Medium"/>
                <a:cs typeface="Apple LiGothic Medium"/>
              </a:endParaRPr>
            </a:p>
            <a:p>
              <a:pPr algn="ctr"/>
              <a:endParaRPr lang="en-US" sz="1400" b="1" i="1" cap="small" dirty="0" smtClean="0">
                <a:solidFill>
                  <a:prstClr val="white"/>
                </a:solidFill>
                <a:cs typeface="Helvetica Neue"/>
              </a:endParaRPr>
            </a:p>
            <a:p>
              <a:pPr algn="ctr"/>
              <a:r>
                <a:rPr lang="en-US" sz="1400" b="1" i="1" cap="small" dirty="0" smtClean="0">
                  <a:solidFill>
                    <a:prstClr val="white"/>
                  </a:solidFill>
                  <a:cs typeface="Helvetica Neue"/>
                </a:rPr>
                <a:t>With </a:t>
              </a:r>
              <a:r>
                <a:rPr lang="en-US" sz="1400" b="1" i="1" cap="small" dirty="0">
                  <a:solidFill>
                    <a:prstClr val="white"/>
                  </a:solidFill>
                  <a:cs typeface="Helvetica Neue"/>
                </a:rPr>
                <a:t>this long lasting moisturizer, your skin will feel hydrated longer. 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6711869" y="2006573"/>
              <a:ext cx="413712" cy="317527"/>
            </a:xfrm>
            <a:prstGeom prst="rect">
              <a:avLst/>
            </a:prstGeom>
          </p:spPr>
        </p:pic>
      </p:grpSp>
      <p:pic>
        <p:nvPicPr>
          <p:cNvPr id="16" name="Picture 15" descr="Lumiere de Vie®_logo_872.pn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375" y="6273800"/>
            <a:ext cx="830273" cy="33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93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7800" y="810684"/>
            <a:ext cx="4546600" cy="49551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2" y="1173151"/>
            <a:ext cx="3261645" cy="36782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ight Triangle 6"/>
          <p:cNvSpPr/>
          <p:nvPr/>
        </p:nvSpPr>
        <p:spPr>
          <a:xfrm flipH="1">
            <a:off x="5486405" y="-10208"/>
            <a:ext cx="3657599" cy="6868207"/>
          </a:xfrm>
          <a:prstGeom prst="rtTriangle">
            <a:avLst/>
          </a:prstGeom>
          <a:solidFill>
            <a:schemeClr val="tx1">
              <a:lumMod val="85000"/>
              <a:lumOff val="1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400" dirty="0" smtClean="0">
              <a:ln w="3175">
                <a:noFill/>
              </a:ln>
              <a:solidFill>
                <a:prstClr val="white"/>
              </a:solidFill>
              <a:latin typeface="AvantGarde Bk BT" pitchFamily="34" charset="0"/>
              <a:cs typeface="Helvetica Neue"/>
            </a:endParaRPr>
          </a:p>
        </p:txBody>
      </p:sp>
      <p:sp>
        <p:nvSpPr>
          <p:cNvPr id="8" name="Right Triangle 7"/>
          <p:cNvSpPr/>
          <p:nvPr/>
        </p:nvSpPr>
        <p:spPr>
          <a:xfrm flipH="1" flipV="1">
            <a:off x="7543822" y="-10208"/>
            <a:ext cx="1600195" cy="2728008"/>
          </a:xfrm>
          <a:prstGeom prst="rtTriangle">
            <a:avLst/>
          </a:prstGeom>
          <a:solidFill>
            <a:srgbClr val="7030A0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8" descr="Lumiere de Vie®_logo_872.pn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3419" y="6273800"/>
            <a:ext cx="830273" cy="33210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901488" y="4301040"/>
            <a:ext cx="2242512" cy="1858251"/>
            <a:chOff x="6901488" y="2928789"/>
            <a:chExt cx="2242512" cy="1393688"/>
          </a:xfrm>
        </p:grpSpPr>
        <p:sp>
          <p:nvSpPr>
            <p:cNvPr id="2" name="Rectangle 1"/>
            <p:cNvSpPr/>
            <p:nvPr/>
          </p:nvSpPr>
          <p:spPr>
            <a:xfrm>
              <a:off x="7239000" y="2960565"/>
              <a:ext cx="1905000" cy="13619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i="1" dirty="0" smtClean="0">
                  <a:solidFill>
                    <a:srgbClr val="FFFFFF"/>
                  </a:solidFill>
                  <a:latin typeface="Apple LiGothic Medium"/>
                  <a:ea typeface="Apple LiGothic Medium"/>
                  <a:cs typeface="Apple LiGothic Medium"/>
                </a:rPr>
                <a:t>只用</a:t>
              </a:r>
              <a:r>
                <a:rPr lang="en-US" sz="1600" b="1" i="1" dirty="0">
                  <a:solidFill>
                    <a:srgbClr val="FFFFFF"/>
                  </a:solidFill>
                  <a:latin typeface="Apple LiGothic Medium"/>
                  <a:ea typeface="Apple LiGothic Medium"/>
                  <a:cs typeface="Apple LiGothic Medium"/>
                </a:rPr>
                <a:t>了一星期，我</a:t>
              </a:r>
              <a:r>
                <a:rPr lang="en-US" sz="1600" b="1" i="1" dirty="0" smtClean="0">
                  <a:solidFill>
                    <a:srgbClr val="FFFFFF"/>
                  </a:solidFill>
                  <a:latin typeface="Apple LiGothic Medium"/>
                  <a:ea typeface="Apple LiGothic Medium"/>
                  <a:cs typeface="Apple LiGothic Medium"/>
                </a:rPr>
                <a:t>已愛上這</a:t>
              </a:r>
              <a:r>
                <a:rPr lang="en-US" sz="1600" b="1" i="1" dirty="0">
                  <a:solidFill>
                    <a:srgbClr val="FFFFFF"/>
                  </a:solidFill>
                  <a:latin typeface="Apple LiGothic Medium"/>
                  <a:ea typeface="Apple LiGothic Medium"/>
                  <a:cs typeface="Apple LiGothic Medium"/>
                </a:rPr>
                <a:t>產品！</a:t>
              </a:r>
              <a:r>
                <a:rPr lang="en-US" sz="1600" dirty="0">
                  <a:solidFill>
                    <a:srgbClr val="FFFFFF"/>
                  </a:solidFill>
                  <a:latin typeface="Apple LiGothic Medium"/>
                  <a:ea typeface="Apple LiGothic Medium"/>
                  <a:cs typeface="Apple LiGothic Medium"/>
                </a:rPr>
                <a:t> </a:t>
              </a:r>
            </a:p>
            <a:p>
              <a:pPr algn="ctr"/>
              <a:endParaRPr lang="en-US" sz="1600" b="1" i="1" cap="small" dirty="0" smtClean="0">
                <a:solidFill>
                  <a:prstClr val="white"/>
                </a:solidFill>
                <a:cs typeface="Helvetica Neue"/>
              </a:endParaRPr>
            </a:p>
            <a:p>
              <a:pPr algn="ctr"/>
              <a:r>
                <a:rPr lang="en-US" sz="1600" b="1" i="1" cap="small" dirty="0" smtClean="0">
                  <a:solidFill>
                    <a:prstClr val="white"/>
                  </a:solidFill>
                  <a:cs typeface="Helvetica Neue"/>
                </a:rPr>
                <a:t>After </a:t>
              </a:r>
              <a:r>
                <a:rPr lang="en-US" sz="1600" b="1" i="1" cap="small" dirty="0">
                  <a:solidFill>
                    <a:prstClr val="white"/>
                  </a:solidFill>
                  <a:cs typeface="Helvetica Neue"/>
                </a:rPr>
                <a:t>just a week of use, I can officially say that I’M IN LOVE!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6901488" y="2928789"/>
              <a:ext cx="413712" cy="3175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812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828800" y="1016623"/>
            <a:ext cx="3632018" cy="4850777"/>
            <a:chOff x="4495088" y="741012"/>
            <a:chExt cx="3632018" cy="3638083"/>
          </a:xfrm>
        </p:grpSpPr>
        <p:pic>
          <p:nvPicPr>
            <p:cNvPr id="9" name="Picture 8" descr="Lumiere-BeautyMagazine_20140110_155457-2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36"/>
            <a:stretch/>
          </p:blipFill>
          <p:spPr>
            <a:xfrm>
              <a:off x="4495088" y="741012"/>
              <a:ext cx="3632018" cy="3354738"/>
            </a:xfrm>
            <a:prstGeom prst="rect">
              <a:avLst/>
            </a:prstGeom>
          </p:spPr>
        </p:pic>
        <p:pic>
          <p:nvPicPr>
            <p:cNvPr id="10" name="Picture 9" descr="BeautyAwardsHighlyCommended_2013_Logo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84621" y="3105150"/>
              <a:ext cx="2063805" cy="1273945"/>
            </a:xfrm>
            <a:prstGeom prst="rect">
              <a:avLst/>
            </a:prstGeom>
          </p:spPr>
        </p:pic>
      </p:grpSp>
      <p:pic>
        <p:nvPicPr>
          <p:cNvPr id="7" name="Picture 6" descr="Lumiere-BeautyMagazine_20140110_155457-1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7826" y="0"/>
            <a:ext cx="3886199" cy="6858000"/>
          </a:xfrm>
          <a:prstGeom prst="rect">
            <a:avLst/>
          </a:prstGeom>
        </p:spPr>
      </p:pic>
      <p:sp>
        <p:nvSpPr>
          <p:cNvPr id="5" name="Right Triangle 4"/>
          <p:cNvSpPr/>
          <p:nvPr/>
        </p:nvSpPr>
        <p:spPr>
          <a:xfrm flipV="1">
            <a:off x="9" y="-10208"/>
            <a:ext cx="2819399" cy="6868207"/>
          </a:xfrm>
          <a:prstGeom prst="rtTriangle">
            <a:avLst/>
          </a:prstGeom>
          <a:solidFill>
            <a:schemeClr val="tx1">
              <a:lumMod val="85000"/>
              <a:lumOff val="1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400" dirty="0" smtClean="0">
              <a:ln w="3175">
                <a:noFill/>
              </a:ln>
              <a:solidFill>
                <a:prstClr val="white"/>
              </a:solidFill>
              <a:latin typeface="AvantGarde Bk BT" pitchFamily="34" charset="0"/>
              <a:cs typeface="Helvetica Neue"/>
            </a:endParaRPr>
          </a:p>
        </p:txBody>
      </p:sp>
      <p:sp>
        <p:nvSpPr>
          <p:cNvPr id="6" name="Right Triangle 5"/>
          <p:cNvSpPr/>
          <p:nvPr/>
        </p:nvSpPr>
        <p:spPr>
          <a:xfrm>
            <a:off x="12" y="4129991"/>
            <a:ext cx="1600195" cy="2728008"/>
          </a:xfrm>
          <a:prstGeom prst="rtTriangle">
            <a:avLst/>
          </a:prstGeom>
          <a:solidFill>
            <a:srgbClr val="655235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52402" y="974511"/>
            <a:ext cx="1600201" cy="2702780"/>
            <a:chOff x="152398" y="730875"/>
            <a:chExt cx="1600201" cy="2027085"/>
          </a:xfrm>
        </p:grpSpPr>
        <p:sp>
          <p:nvSpPr>
            <p:cNvPr id="11" name="Rectangle 10"/>
            <p:cNvSpPr/>
            <p:nvPr/>
          </p:nvSpPr>
          <p:spPr>
            <a:xfrm>
              <a:off x="152398" y="1072883"/>
              <a:ext cx="1600201" cy="16850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rgbClr val="FFFFFF"/>
                  </a:solidFill>
                  <a:latin typeface="Apple LiGothic Medium"/>
                  <a:ea typeface="Apple LiGothic Medium"/>
                  <a:cs typeface="Apple LiGothic Medium"/>
                </a:rPr>
                <a:t>…</a:t>
              </a:r>
              <a:r>
                <a:rPr lang="en-US" sz="1400" b="1" i="1" dirty="0">
                  <a:solidFill>
                    <a:srgbClr val="FFFFFF"/>
                  </a:solidFill>
                  <a:latin typeface="Apple LiGothic Medium"/>
                  <a:ea typeface="Apple LiGothic Medium"/>
                  <a:cs typeface="Apple LiGothic Medium"/>
                </a:rPr>
                <a:t>成份優質天然，有助修護、紓緩和保護肌膚</a:t>
              </a:r>
              <a:endParaRPr lang="en-US" sz="1400" b="1" cap="small" dirty="0" smtClean="0">
                <a:solidFill>
                  <a:prstClr val="white"/>
                </a:solidFill>
                <a:cs typeface="Helvetica Neue"/>
              </a:endParaRPr>
            </a:p>
            <a:p>
              <a:r>
                <a:rPr lang="en-US" sz="1400" b="1" cap="small" dirty="0" smtClean="0">
                  <a:solidFill>
                    <a:prstClr val="white"/>
                  </a:solidFill>
                  <a:cs typeface="Helvetica Neue"/>
                </a:rPr>
                <a:t>…</a:t>
              </a:r>
              <a:r>
                <a:rPr lang="en-US" sz="1400" b="1" cap="small" dirty="0">
                  <a:solidFill>
                    <a:prstClr val="white"/>
                  </a:solidFill>
                  <a:cs typeface="Helvetica Neue"/>
                </a:rPr>
                <a:t>helps heal, soothe, moisturize and protect the skin using the highest-quality, natural ingredients.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228600" y="730875"/>
              <a:ext cx="413712" cy="317527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76200" y="6107685"/>
            <a:ext cx="11049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u="dotted" cap="all" dirty="0" smtClean="0">
                <a:solidFill>
                  <a:prstClr val="white"/>
                </a:solidFill>
                <a:cs typeface="35 Helvetica Thin"/>
              </a:rPr>
              <a:t>Beauty Magazine</a:t>
            </a:r>
            <a:endParaRPr lang="en-US" sz="1200" cap="all" dirty="0">
              <a:solidFill>
                <a:prstClr val="white"/>
              </a:solidFill>
            </a:endParaRPr>
          </a:p>
        </p:txBody>
      </p:sp>
      <p:pic>
        <p:nvPicPr>
          <p:cNvPr id="14" name="Picture 13" descr="Lumiere de Vie®_logo_872.png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25" y="279400"/>
            <a:ext cx="830273" cy="33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76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7873</TotalTime>
  <Words>3081</Words>
  <Application>Microsoft Office PowerPoint</Application>
  <PresentationFormat>On-screen Show (4:3)</PresentationFormat>
  <Paragraphs>317</Paragraphs>
  <Slides>44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Office Theme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遮瑕液 Liquid Correction Concealer</vt:lpstr>
      <vt:lpstr>MAVENS 專業眼影組合 Element  </vt:lpstr>
      <vt:lpstr>礦物烘焙雙效眼影組合 Baked Eye Shadow Trio</vt:lpstr>
      <vt:lpstr>星鑽閃粉 Glitter Pot</vt:lpstr>
      <vt:lpstr>PowerPoint Presentation</vt:lpstr>
      <vt:lpstr>四色膏狀修容組合 Color Perfection Quad</vt:lpstr>
      <vt:lpstr>持久色澤唇線筆 Lip Crayon</vt:lpstr>
      <vt:lpstr>全效化妝綿 Dual Blending Sponge</vt:lpstr>
      <vt:lpstr>斜角眼線掃 Shadow Angled Eyeliner Brush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markethongkong</dc:creator>
  <cp:lastModifiedBy>Monie Chan</cp:lastModifiedBy>
  <cp:revision>173</cp:revision>
  <cp:lastPrinted>2014-07-15T14:12:28Z</cp:lastPrinted>
  <dcterms:created xsi:type="dcterms:W3CDTF">2014-07-11T18:11:57Z</dcterms:created>
  <dcterms:modified xsi:type="dcterms:W3CDTF">2014-12-10T05:49:56Z</dcterms:modified>
</cp:coreProperties>
</file>